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6" r:id="rId12"/>
    <p:sldId id="269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fs01\MN-UTENTI\cristina.bernieri\FRONT%20OFFICE%20E%20SERVIZI%20ON%20LINE\Convegno%20Globo%2029.11.19\STATISTICHE_SOLO1_2017_2019103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fs01\MN-UTENTI\cristina.bernieri\FRONT%20OFFICE%20E%20SERVIZI%20ON%20LINE\Convegno%20Globo%2029.11.19\STATISTICHE_SOLO1_2017_20191030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Foglio2!$A$2</c:f>
              <c:strCache>
                <c:ptCount val="1"/>
                <c:pt idx="0">
                  <c:v>Interventi edilizi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Foglio2!$B$1:$E$1</c:f>
              <c:strCach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Totale </c:v>
                </c:pt>
              </c:strCache>
            </c:strRef>
          </c:cat>
          <c:val>
            <c:numRef>
              <c:f>Foglio2!$B$2:$E$2</c:f>
              <c:numCache>
                <c:formatCode>General</c:formatCode>
                <c:ptCount val="4"/>
                <c:pt idx="0">
                  <c:v>1353</c:v>
                </c:pt>
                <c:pt idx="1">
                  <c:v>1398</c:v>
                </c:pt>
                <c:pt idx="2">
                  <c:v>1235</c:v>
                </c:pt>
                <c:pt idx="3">
                  <c:v>3986</c:v>
                </c:pt>
              </c:numCache>
            </c:numRef>
          </c:val>
        </c:ser>
        <c:ser>
          <c:idx val="1"/>
          <c:order val="1"/>
          <c:tx>
            <c:strRef>
              <c:f>Foglio2!$A$3</c:f>
              <c:strCache>
                <c:ptCount val="1"/>
                <c:pt idx="0">
                  <c:v>Urbanistica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Foglio2!$B$1:$E$1</c:f>
              <c:strCach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Totale </c:v>
                </c:pt>
              </c:strCache>
            </c:strRef>
          </c:cat>
          <c:val>
            <c:numRef>
              <c:f>Foglio2!$B$3:$E$3</c:f>
              <c:numCache>
                <c:formatCode>General</c:formatCode>
                <c:ptCount val="4"/>
                <c:pt idx="0">
                  <c:v>4</c:v>
                </c:pt>
              </c:numCache>
            </c:numRef>
          </c:val>
        </c:ser>
        <c:ser>
          <c:idx val="2"/>
          <c:order val="2"/>
          <c:tx>
            <c:strRef>
              <c:f>Foglio2!$A$4</c:f>
              <c:strCache>
                <c:ptCount val="1"/>
                <c:pt idx="0">
                  <c:v>Vincoli ambientali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Foglio2!$B$1:$E$1</c:f>
              <c:strCach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Totale </c:v>
                </c:pt>
              </c:strCache>
            </c:strRef>
          </c:cat>
          <c:val>
            <c:numRef>
              <c:f>Foglio2!$B$4:$E$4</c:f>
              <c:numCache>
                <c:formatCode>General</c:formatCode>
                <c:ptCount val="4"/>
                <c:pt idx="0">
                  <c:v>139</c:v>
                </c:pt>
                <c:pt idx="1">
                  <c:v>159</c:v>
                </c:pt>
                <c:pt idx="2">
                  <c:v>135</c:v>
                </c:pt>
                <c:pt idx="3">
                  <c:v>433</c:v>
                </c:pt>
              </c:numCache>
            </c:numRef>
          </c:val>
        </c:ser>
        <c:ser>
          <c:idx val="3"/>
          <c:order val="3"/>
          <c:tx>
            <c:strRef>
              <c:f>Foglio2!$A$5</c:f>
              <c:strCache>
                <c:ptCount val="1"/>
                <c:pt idx="0">
                  <c:v>pratiche totali 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Foglio2!$B$1:$E$1</c:f>
              <c:strCach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Totale </c:v>
                </c:pt>
              </c:strCache>
            </c:strRef>
          </c:cat>
          <c:val>
            <c:numRef>
              <c:f>Foglio2!$B$5:$E$5</c:f>
              <c:numCache>
                <c:formatCode>General</c:formatCode>
                <c:ptCount val="4"/>
                <c:pt idx="0">
                  <c:v>1496</c:v>
                </c:pt>
                <c:pt idx="1">
                  <c:v>1557</c:v>
                </c:pt>
                <c:pt idx="2">
                  <c:v>1370</c:v>
                </c:pt>
                <c:pt idx="3">
                  <c:v>4423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405060368"/>
        <c:axId val="398683544"/>
      </c:barChart>
      <c:catAx>
        <c:axId val="405060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98683544"/>
        <c:crosses val="autoZero"/>
        <c:auto val="1"/>
        <c:lblAlgn val="ctr"/>
        <c:lblOffset val="100"/>
        <c:noMultiLvlLbl val="0"/>
      </c:catAx>
      <c:valAx>
        <c:axId val="398683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05060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789075828957204"/>
          <c:y val="0.92790127783964227"/>
          <c:w val="0.76579584549296953"/>
          <c:h val="7.20987221603577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Foglio2!$B$24</c:f>
              <c:strCache>
                <c:ptCount val="1"/>
                <c:pt idx="0">
                  <c:v>N. giorni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chemeClr val="accent1"/>
                  </a:gs>
                  <a:gs pos="75000">
                    <a:schemeClr val="accent1">
                      <a:lumMod val="60000"/>
                      <a:lumOff val="40000"/>
                    </a:schemeClr>
                  </a:gs>
                  <a:gs pos="51000">
                    <a:schemeClr val="accent1">
                      <a:alpha val="75000"/>
                    </a:schemeClr>
                  </a:gs>
                  <a:gs pos="100000">
                    <a:schemeClr val="accent1">
                      <a:lumMod val="20000"/>
                      <a:lumOff val="80000"/>
                      <a:alpha val="15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gradFill flip="none" rotWithShape="1">
                <a:gsLst>
                  <a:gs pos="0">
                    <a:schemeClr val="accent2"/>
                  </a:gs>
                  <a:gs pos="75000">
                    <a:schemeClr val="accent2">
                      <a:lumMod val="60000"/>
                      <a:lumOff val="40000"/>
                    </a:schemeClr>
                  </a:gs>
                  <a:gs pos="51000">
                    <a:schemeClr val="accent2">
                      <a:alpha val="75000"/>
                    </a:schemeClr>
                  </a:gs>
                  <a:gs pos="100000">
                    <a:schemeClr val="accent2">
                      <a:lumMod val="20000"/>
                      <a:lumOff val="80000"/>
                      <a:alpha val="15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gradFill flip="none" rotWithShape="1">
                <a:gsLst>
                  <a:gs pos="0">
                    <a:schemeClr val="accent3"/>
                  </a:gs>
                  <a:gs pos="75000">
                    <a:schemeClr val="accent3">
                      <a:lumMod val="60000"/>
                      <a:lumOff val="40000"/>
                    </a:schemeClr>
                  </a:gs>
                  <a:gs pos="51000">
                    <a:schemeClr val="accent3">
                      <a:alpha val="75000"/>
                    </a:schemeClr>
                  </a:gs>
                  <a:gs pos="100000">
                    <a:schemeClr val="accent3">
                      <a:lumMod val="20000"/>
                      <a:lumOff val="80000"/>
                      <a:alpha val="15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gradFill flip="none" rotWithShape="1">
                <a:gsLst>
                  <a:gs pos="0">
                    <a:schemeClr val="accent4"/>
                  </a:gs>
                  <a:gs pos="75000">
                    <a:schemeClr val="accent4">
                      <a:lumMod val="60000"/>
                      <a:lumOff val="40000"/>
                    </a:schemeClr>
                  </a:gs>
                  <a:gs pos="51000">
                    <a:schemeClr val="accent4">
                      <a:alpha val="75000"/>
                    </a:schemeClr>
                  </a:gs>
                  <a:gs pos="100000">
                    <a:schemeClr val="accent4">
                      <a:lumMod val="20000"/>
                      <a:lumOff val="80000"/>
                      <a:alpha val="15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Foglio2!$A$25:$A$28</c:f>
              <c:strCache>
                <c:ptCount val="4"/>
                <c:pt idx="0">
                  <c:v>Interventi edilizi</c:v>
                </c:pt>
                <c:pt idx="1">
                  <c:v>Urbanistica</c:v>
                </c:pt>
                <c:pt idx="2">
                  <c:v>Vincoli ambientali</c:v>
                </c:pt>
                <c:pt idx="3">
                  <c:v>Totale complessivo</c:v>
                </c:pt>
              </c:strCache>
            </c:strRef>
          </c:cat>
          <c:val>
            <c:numRef>
              <c:f>Foglio2!$B$25:$B$28</c:f>
              <c:numCache>
                <c:formatCode>0.0</c:formatCode>
                <c:ptCount val="4"/>
                <c:pt idx="0">
                  <c:v>53.216809222759387</c:v>
                </c:pt>
                <c:pt idx="1">
                  <c:v>6.5</c:v>
                </c:pt>
                <c:pt idx="2">
                  <c:v>87.029154518950435</c:v>
                </c:pt>
                <c:pt idx="3">
                  <c:v>56.97529644268775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55"/>
        <c:overlap val="-70"/>
        <c:axId val="156346312"/>
        <c:axId val="156346704"/>
      </c:barChart>
      <c:catAx>
        <c:axId val="156346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56346704"/>
        <c:crosses val="autoZero"/>
        <c:auto val="1"/>
        <c:lblAlgn val="ctr"/>
        <c:lblOffset val="100"/>
        <c:noMultiLvlLbl val="0"/>
      </c:catAx>
      <c:valAx>
        <c:axId val="156346704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tx1">
                      <a:lumMod val="5000"/>
                      <a:lumOff val="95000"/>
                    </a:schemeClr>
                  </a:gs>
                  <a:gs pos="0">
                    <a:schemeClr val="tx1">
                      <a:lumMod val="25000"/>
                      <a:lumOff val="7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56346312"/>
        <c:crosses val="autoZero"/>
        <c:crossBetween val="between"/>
      </c:valAx>
      <c:spPr>
        <a:noFill/>
        <a:ln>
          <a:solidFill>
            <a:schemeClr val="accent1">
              <a:alpha val="95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11/28/2019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11/28/2019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11/28/2019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11/28/2019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11/28/2019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11/28/2019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11/28/2019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11/28/2019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11/28/2019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11/28/2019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11/28/2019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11/28/2019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tu2demo.globogis.it/faq/cosa-sono-i-formati-pdf-e-pdfa" TargetMode="External"/><Relationship Id="rId2" Type="http://schemas.openxmlformats.org/officeDocument/2006/relationships/hyperlink" Target="https://stu2demo.globogis.it/modulistica/moduli/conferimentoprocura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LO SPORTELLO UNICO TELEMATICO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LA GESTIONE DELLE PRATICHE EDILIZIE A TRE ANNI DALL’ATTIVAZIONE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428913">
            <a:off x="3888676" y="4727226"/>
            <a:ext cx="809555" cy="1281028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422141">
            <a:off x="5989378" y="4575944"/>
            <a:ext cx="2405597" cy="127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638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1" y="194102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it-IT" dirty="0" smtClean="0"/>
              <a:t>Introduzione procura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8600536" y="2165230"/>
            <a:ext cx="2717321" cy="707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447675" y="1346067"/>
            <a:ext cx="10944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latin typeface="Aharoni" panose="02010803020104030203" pitchFamily="2" charset="-79"/>
                <a:cs typeface="Aharoni" panose="02010803020104030203" pitchFamily="2" charset="-79"/>
              </a:rPr>
              <a:t>IL PROCURATORE DOVRA’: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it-IT" dirty="0" smtClean="0">
                <a:latin typeface="Aharoni" panose="02010803020104030203" pitchFamily="2" charset="-79"/>
                <a:cs typeface="Aharoni" panose="02010803020104030203" pitchFamily="2" charset="-79"/>
              </a:rPr>
              <a:t>far </a:t>
            </a:r>
            <a:r>
              <a:rPr lang="it-IT" dirty="0">
                <a:latin typeface="Aharoni" panose="02010803020104030203" pitchFamily="2" charset="-79"/>
                <a:cs typeface="Aharoni" panose="02010803020104030203" pitchFamily="2" charset="-79"/>
              </a:rPr>
              <a:t>sottoscrivere con </a:t>
            </a:r>
            <a:r>
              <a:rPr lang="it-IT" b="1" dirty="0">
                <a:latin typeface="Aharoni" panose="02010803020104030203" pitchFamily="2" charset="-79"/>
                <a:cs typeface="Aharoni" panose="02010803020104030203" pitchFamily="2" charset="-79"/>
              </a:rPr>
              <a:t>firma autografa </a:t>
            </a:r>
            <a:r>
              <a:rPr lang="it-IT" dirty="0">
                <a:latin typeface="Aharoni" panose="02010803020104030203" pitchFamily="2" charset="-79"/>
                <a:cs typeface="Aharoni" panose="02010803020104030203" pitchFamily="2" charset="-79"/>
              </a:rPr>
              <a:t>da ciascun soggetto rappresentato il </a:t>
            </a:r>
            <a:r>
              <a:rPr lang="it-IT" dirty="0">
                <a:latin typeface="Aharoni" panose="02010803020104030203" pitchFamily="2" charset="-79"/>
                <a:cs typeface="Aharoni" panose="02010803020104030203" pitchFamily="2" charset="-79"/>
                <a:hlinkClick r:id="rId2"/>
              </a:rPr>
              <a:t>modello di conferimento dell'incarico per la presentazione telematica </a:t>
            </a:r>
            <a:r>
              <a:rPr lang="it-IT" dirty="0" smtClean="0">
                <a:latin typeface="Aharoni" panose="02010803020104030203" pitchFamily="2" charset="-79"/>
                <a:cs typeface="Aharoni" panose="02010803020104030203" pitchFamily="2" charset="-79"/>
                <a:hlinkClick r:id="rId2"/>
              </a:rPr>
              <a:t>dell'istanza</a:t>
            </a:r>
            <a:r>
              <a:rPr lang="it-IT" dirty="0">
                <a:latin typeface="Aharoni" panose="02010803020104030203" pitchFamily="2" charset="-79"/>
                <a:cs typeface="Aharoni" panose="02010803020104030203" pitchFamily="2" charset="-79"/>
              </a:rPr>
              <a:t> </a:t>
            </a:r>
            <a:endParaRPr lang="it-IT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 algn="ctr">
              <a:lnSpc>
                <a:spcPct val="110000"/>
              </a:lnSpc>
              <a:buNone/>
            </a:pPr>
            <a:r>
              <a:rPr lang="it-IT" dirty="0" smtClean="0">
                <a:latin typeface="Aharoni" panose="02010803020104030203" pitchFamily="2" charset="-79"/>
                <a:cs typeface="Aharoni" panose="02010803020104030203" pitchFamily="2" charset="-79"/>
              </a:rPr>
              <a:t>E PROCURARSI, PER CIASCUNO,</a:t>
            </a:r>
            <a:r>
              <a:rPr lang="it-IT" dirty="0">
                <a:latin typeface="Aharoni" panose="02010803020104030203" pitchFamily="2" charset="-79"/>
                <a:cs typeface="Aharoni" panose="02010803020104030203" pitchFamily="2" charset="-79"/>
              </a:rPr>
              <a:t> </a:t>
            </a:r>
            <a:r>
              <a:rPr lang="it-IT" b="1" dirty="0">
                <a:latin typeface="Aharoni" panose="02010803020104030203" pitchFamily="2" charset="-79"/>
                <a:cs typeface="Aharoni" panose="02010803020104030203" pitchFamily="2" charset="-79"/>
              </a:rPr>
              <a:t>copia del documento di </a:t>
            </a:r>
            <a:r>
              <a:rPr lang="it-IT" b="1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identitA’</a:t>
            </a:r>
            <a:r>
              <a:rPr lang="it-IT" dirty="0">
                <a:latin typeface="Aharoni" panose="02010803020104030203" pitchFamily="2" charset="-79"/>
                <a:cs typeface="Aharoni" panose="02010803020104030203" pitchFamily="2" charset="-79"/>
              </a:rPr>
              <a:t> in corso di </a:t>
            </a:r>
            <a:r>
              <a:rPr lang="it-IT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validitA’</a:t>
            </a:r>
            <a:r>
              <a:rPr lang="it-IT" dirty="0" smtClean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  <a:r>
              <a:rPr lang="it-IT" sz="2100" dirty="0">
                <a:latin typeface="Aharoni" panose="02010803020104030203" pitchFamily="2" charset="-79"/>
                <a:cs typeface="Aharoni" panose="02010803020104030203" pitchFamily="2" charset="-79"/>
              </a:rPr>
              <a:t> </a:t>
            </a:r>
            <a:endParaRPr lang="it-IT" sz="21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 algn="ctr">
              <a:buNone/>
            </a:pPr>
            <a:r>
              <a:rPr lang="it-IT" dirty="0" smtClean="0">
                <a:latin typeface="Aharoni" panose="02010803020104030203" pitchFamily="2" charset="-79"/>
                <a:cs typeface="Aharoni" panose="02010803020104030203" pitchFamily="2" charset="-79"/>
              </a:rPr>
              <a:t>scannerizzare </a:t>
            </a:r>
            <a:r>
              <a:rPr lang="it-IT" dirty="0">
                <a:latin typeface="Aharoni" panose="02010803020104030203" pitchFamily="2" charset="-79"/>
                <a:cs typeface="Aharoni" panose="02010803020104030203" pitchFamily="2" charset="-79"/>
              </a:rPr>
              <a:t>tutti i moduli compilati e le copie dei documenti </a:t>
            </a:r>
            <a:r>
              <a:rPr lang="it-IT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d'identitA’</a:t>
            </a:r>
            <a:r>
              <a:rPr lang="it-IT" dirty="0" smtClean="0">
                <a:latin typeface="Aharoni" panose="02010803020104030203" pitchFamily="2" charset="-79"/>
                <a:cs typeface="Aharoni" panose="02010803020104030203" pitchFamily="2" charset="-79"/>
              </a:rPr>
              <a:t>      ottenendo </a:t>
            </a:r>
            <a:r>
              <a:rPr lang="it-IT" b="1" dirty="0">
                <a:latin typeface="Aharoni" panose="02010803020104030203" pitchFamily="2" charset="-79"/>
                <a:cs typeface="Aharoni" panose="02010803020104030203" pitchFamily="2" charset="-79"/>
              </a:rPr>
              <a:t>due distinti file</a:t>
            </a:r>
            <a:r>
              <a:rPr lang="it-IT" dirty="0">
                <a:latin typeface="Aharoni" panose="02010803020104030203" pitchFamily="2" charset="-79"/>
                <a:cs typeface="Aharoni" panose="02010803020104030203" pitchFamily="2" charset="-79"/>
              </a:rPr>
              <a:t> in </a:t>
            </a:r>
            <a:r>
              <a:rPr lang="it-IT" dirty="0">
                <a:latin typeface="Aharoni" panose="02010803020104030203" pitchFamily="2" charset="-79"/>
                <a:cs typeface="Aharoni" panose="02010803020104030203" pitchFamily="2" charset="-79"/>
                <a:hlinkClick r:id="rId3"/>
              </a:rPr>
              <a:t>formato PDF</a:t>
            </a:r>
            <a:r>
              <a:rPr lang="it-IT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: </a:t>
            </a:r>
            <a:endParaRPr lang="it-IT" dirty="0" smtClean="0">
              <a:solidFill>
                <a:srgbClr val="C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 algn="ctr">
              <a:buNone/>
            </a:pPr>
            <a:r>
              <a:rPr lang="it-IT" dirty="0" smtClean="0">
                <a:latin typeface="Aharoni" panose="02010803020104030203" pitchFamily="2" charset="-79"/>
                <a:cs typeface="Aharoni" panose="02010803020104030203" pitchFamily="2" charset="-79"/>
              </a:rPr>
              <a:t>	A) un </a:t>
            </a:r>
            <a:r>
              <a:rPr lang="it-IT" dirty="0">
                <a:latin typeface="Aharoni" panose="02010803020104030203" pitchFamily="2" charset="-79"/>
                <a:cs typeface="Aharoni" panose="02010803020104030203" pitchFamily="2" charset="-79"/>
              </a:rPr>
              <a:t>file contenente tutti i </a:t>
            </a:r>
            <a:r>
              <a:rPr lang="it-IT" dirty="0">
                <a:latin typeface="Aharoni" panose="02010803020104030203" pitchFamily="2" charset="-79"/>
                <a:cs typeface="Aharoni" panose="02010803020104030203" pitchFamily="2" charset="-79"/>
                <a:hlinkClick r:id="rId2"/>
              </a:rPr>
              <a:t>modelli di conferimento dell'incarico per la presentazione telematica dell'istanza</a:t>
            </a:r>
            <a:r>
              <a:rPr lang="it-IT" dirty="0">
                <a:latin typeface="Aharoni" panose="02010803020104030203" pitchFamily="2" charset="-79"/>
                <a:cs typeface="Aharoni" panose="02010803020104030203" pitchFamily="2" charset="-79"/>
              </a:rPr>
              <a:t> </a:t>
            </a:r>
            <a:endParaRPr lang="it-IT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 algn="ctr">
              <a:buNone/>
            </a:pPr>
            <a:r>
              <a:rPr lang="it-IT" dirty="0" smtClean="0">
                <a:latin typeface="Aharoni" panose="02010803020104030203" pitchFamily="2" charset="-79"/>
                <a:cs typeface="Aharoni" panose="02010803020104030203" pitchFamily="2" charset="-79"/>
              </a:rPr>
              <a:t>B) </a:t>
            </a:r>
            <a:r>
              <a:rPr lang="it-IT" dirty="0">
                <a:latin typeface="Aharoni" panose="02010803020104030203" pitchFamily="2" charset="-79"/>
                <a:cs typeface="Aharoni" panose="02010803020104030203" pitchFamily="2" charset="-79"/>
              </a:rPr>
              <a:t>un file contenente tutte le copie dei documenti </a:t>
            </a:r>
            <a:r>
              <a:rPr lang="it-IT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d'identitA</a:t>
            </a:r>
            <a:r>
              <a:rPr lang="it-IT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’</a:t>
            </a:r>
            <a:endParaRPr lang="it-IT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 algn="ctr">
              <a:buNone/>
            </a:pPr>
            <a:r>
              <a:rPr lang="it-IT" dirty="0">
                <a:latin typeface="Aharoni" panose="02010803020104030203" pitchFamily="2" charset="-79"/>
                <a:cs typeface="Aharoni" panose="02010803020104030203" pitchFamily="2" charset="-79"/>
              </a:rPr>
              <a:t>firmare digitalmente entrambi i </a:t>
            </a:r>
            <a:r>
              <a:rPr lang="it-IT" dirty="0" smtClean="0">
                <a:latin typeface="Aharoni" panose="02010803020104030203" pitchFamily="2" charset="-79"/>
                <a:cs typeface="Aharoni" panose="02010803020104030203" pitchFamily="2" charset="-79"/>
              </a:rPr>
              <a:t>file</a:t>
            </a:r>
            <a:endParaRPr lang="it-IT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603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1" y="194102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it-IT" dirty="0" smtClean="0"/>
              <a:t>Introduzione procura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8600536" y="2165230"/>
            <a:ext cx="2717321" cy="707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411040" y="1642010"/>
            <a:ext cx="10944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IL PROCURATORE A QUESTO PUNTO POTRA’</a:t>
            </a:r>
            <a:r>
              <a:rPr lang="it-IT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: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it-IT" dirty="0" smtClean="0">
                <a:latin typeface="Aharoni" panose="02010803020104030203" pitchFamily="2" charset="-79"/>
                <a:cs typeface="Aharoni" panose="02010803020104030203" pitchFamily="2" charset="-79"/>
              </a:rPr>
              <a:t>A) PROCEDERE ALLA COMPILAZIONE DELL’ISTANZA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it-IT" i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(IL TITOLARE DELLA PRATICA DOVRA’ COMUNQUE RISULTARE IL COMMITTENTE)</a:t>
            </a:r>
            <a:r>
              <a:rPr lang="it-IT" dirty="0">
                <a:latin typeface="Aharoni" panose="02010803020104030203" pitchFamily="2" charset="-79"/>
                <a:cs typeface="Aharoni" panose="02010803020104030203" pitchFamily="2" charset="-79"/>
              </a:rPr>
              <a:t> </a:t>
            </a:r>
            <a:endParaRPr lang="it-IT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it-IT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 algn="ctr">
              <a:buNone/>
            </a:pPr>
            <a:r>
              <a:rPr lang="it-IT" dirty="0" smtClean="0">
                <a:latin typeface="Aharoni" panose="02010803020104030203" pitchFamily="2" charset="-79"/>
                <a:cs typeface="Aharoni" panose="02010803020104030203" pitchFamily="2" charset="-79"/>
              </a:rPr>
              <a:t>B) </a:t>
            </a:r>
            <a:r>
              <a:rPr lang="it-IT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compilaRE</a:t>
            </a:r>
            <a:r>
              <a:rPr lang="it-IT" dirty="0" smtClean="0">
                <a:latin typeface="Aharoni" panose="02010803020104030203" pitchFamily="2" charset="-79"/>
                <a:cs typeface="Aharoni" panose="02010803020104030203" pitchFamily="2" charset="-79"/>
              </a:rPr>
              <a:t> Il</a:t>
            </a:r>
            <a:r>
              <a:rPr lang="it-IT" dirty="0">
                <a:latin typeface="Aharoni" panose="02010803020104030203" pitchFamily="2" charset="-79"/>
                <a:cs typeface="Aharoni" panose="02010803020104030203" pitchFamily="2" charset="-79"/>
              </a:rPr>
              <a:t> modello di </a:t>
            </a:r>
            <a:r>
              <a:rPr lang="it-IT" dirty="0" smtClean="0">
                <a:latin typeface="Aharoni" panose="02010803020104030203" pitchFamily="2" charset="-79"/>
                <a:cs typeface="Aharoni" panose="02010803020104030203" pitchFamily="2" charset="-79"/>
              </a:rPr>
              <a:t>«accettazione </a:t>
            </a:r>
            <a:r>
              <a:rPr lang="it-IT" dirty="0">
                <a:latin typeface="Aharoni" panose="02010803020104030203" pitchFamily="2" charset="-79"/>
                <a:cs typeface="Aharoni" panose="02010803020104030203" pitchFamily="2" charset="-79"/>
              </a:rPr>
              <a:t>dell'incarico per la sottoscrizione </a:t>
            </a:r>
            <a:r>
              <a:rPr lang="it-IT" dirty="0" smtClean="0">
                <a:latin typeface="Aharoni" panose="02010803020104030203" pitchFamily="2" charset="-79"/>
                <a:cs typeface="Aharoni" panose="02010803020104030203" pitchFamily="2" charset="-79"/>
              </a:rPr>
              <a:t>digitale/invio </a:t>
            </a:r>
            <a:r>
              <a:rPr lang="it-IT" dirty="0">
                <a:latin typeface="Aharoni" panose="02010803020104030203" pitchFamily="2" charset="-79"/>
                <a:cs typeface="Aharoni" panose="02010803020104030203" pitchFamily="2" charset="-79"/>
              </a:rPr>
              <a:t>telematico </a:t>
            </a:r>
            <a:r>
              <a:rPr lang="it-IT" dirty="0" smtClean="0">
                <a:latin typeface="Aharoni" panose="02010803020104030203" pitchFamily="2" charset="-79"/>
                <a:cs typeface="Aharoni" panose="02010803020104030203" pitchFamily="2" charset="-79"/>
              </a:rPr>
              <a:t>dell'istanza»,                        presente </a:t>
            </a:r>
            <a:r>
              <a:rPr lang="it-IT" dirty="0">
                <a:latin typeface="Aharoni" panose="02010803020104030203" pitchFamily="2" charset="-79"/>
                <a:cs typeface="Aharoni" panose="02010803020104030203" pitchFamily="2" charset="-79"/>
              </a:rPr>
              <a:t>all'interno della schermata con il </a:t>
            </a:r>
            <a:r>
              <a:rPr lang="it-IT" dirty="0" smtClean="0">
                <a:latin typeface="Aharoni" panose="02010803020104030203" pitchFamily="2" charset="-79"/>
                <a:cs typeface="Aharoni" panose="02010803020104030203" pitchFamily="2" charset="-79"/>
              </a:rPr>
              <a:t>semaforo</a:t>
            </a:r>
            <a:endParaRPr lang="it-IT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424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1" y="194102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it-IT" dirty="0" smtClean="0"/>
              <a:t>Postazione per consulenza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8600536" y="2165230"/>
            <a:ext cx="2717321" cy="707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13"/>
          </p:nvPr>
        </p:nvSpPr>
        <p:spPr>
          <a:xfrm>
            <a:off x="2428875" y="1615721"/>
            <a:ext cx="8584957" cy="3311189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it-IT" dirty="0" smtClean="0">
                <a:latin typeface="Aharoni" panose="02010803020104030203" pitchFamily="2" charset="-79"/>
                <a:cs typeface="Aharoni" panose="02010803020104030203" pitchFamily="2" charset="-79"/>
              </a:rPr>
              <a:t>Nel </a:t>
            </a:r>
            <a:r>
              <a:rPr lang="it-IT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2020</a:t>
            </a:r>
            <a:r>
              <a:rPr lang="it-IT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it-IT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verra’</a:t>
            </a:r>
            <a:r>
              <a:rPr lang="it-IT" dirty="0" smtClean="0">
                <a:latin typeface="Aharoni" panose="02010803020104030203" pitchFamily="2" charset="-79"/>
                <a:cs typeface="Aharoni" panose="02010803020104030203" pitchFamily="2" charset="-79"/>
              </a:rPr>
              <a:t> allestita una postazione dedicata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it-IT" dirty="0" smtClean="0">
                <a:latin typeface="Aharoni" panose="02010803020104030203" pitchFamily="2" charset="-79"/>
                <a:cs typeface="Aharoni" panose="02010803020104030203" pitchFamily="2" charset="-79"/>
              </a:rPr>
              <a:t>presso il front office dello sportello unico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it-IT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it-IT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sara’</a:t>
            </a:r>
            <a:r>
              <a:rPr lang="it-IT" dirty="0" smtClean="0">
                <a:latin typeface="Aharoni" panose="02010803020104030203" pitchFamily="2" charset="-79"/>
                <a:cs typeface="Aharoni" panose="02010803020104030203" pitchFamily="2" charset="-79"/>
              </a:rPr>
              <a:t> possibile procedere alla compilazione di una pratica su appuntamento, con la consulenza di un addetto </a:t>
            </a:r>
            <a:endParaRPr lang="it-IT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" y="2063396"/>
            <a:ext cx="1971675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0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1" y="194102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it-IT" dirty="0" smtClean="0"/>
              <a:t>AGGIORNAMENTO PORTALE 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8600536" y="2165230"/>
            <a:ext cx="2717321" cy="707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447675" y="1346067"/>
            <a:ext cx="10944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IL </a:t>
            </a:r>
            <a:r>
              <a:rPr lang="it-IT" sz="3200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2</a:t>
            </a:r>
            <a:r>
              <a:rPr lang="it-IT" sz="2000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DICEMBRE </a:t>
            </a:r>
            <a:r>
              <a:rPr lang="it-IT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SI PROCEDERA’ ALL’AGGIORNAMENTO DEL PORTALE TELEMATICO</a:t>
            </a:r>
            <a:endParaRPr lang="it-IT" sz="28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it-IT" dirty="0" smtClean="0">
                <a:latin typeface="Aharoni" panose="02010803020104030203" pitchFamily="2" charset="-79"/>
                <a:cs typeface="Aharoni" panose="02010803020104030203" pitchFamily="2" charset="-79"/>
              </a:rPr>
              <a:t>DAL </a:t>
            </a:r>
            <a:r>
              <a:rPr lang="it-IT" sz="3200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3</a:t>
            </a:r>
            <a:r>
              <a:rPr lang="it-IT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DICEMBRE </a:t>
            </a:r>
            <a:r>
              <a:rPr lang="it-IT" dirty="0" smtClean="0">
                <a:latin typeface="Aharoni" panose="02010803020104030203" pitchFamily="2" charset="-79"/>
                <a:cs typeface="Aharoni" panose="02010803020104030203" pitchFamily="2" charset="-79"/>
              </a:rPr>
              <a:t>LE NUOVE ISTANZE dovranno essere COMPILATE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it-IT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SUL PORTALE AGGIORNATO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it-IT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it-IT" dirty="0" smtClean="0">
                <a:latin typeface="Aharoni" panose="02010803020104030203" pitchFamily="2" charset="-79"/>
                <a:cs typeface="Aharoni" panose="02010803020104030203" pitchFamily="2" charset="-79"/>
              </a:rPr>
              <a:t>LE </a:t>
            </a:r>
            <a:r>
              <a:rPr lang="it-IT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ISTANZE</a:t>
            </a:r>
            <a:r>
              <a:rPr lang="it-IT" dirty="0" smtClean="0">
                <a:latin typeface="Aharoni" panose="02010803020104030203" pitchFamily="2" charset="-79"/>
                <a:cs typeface="Aharoni" panose="02010803020104030203" pitchFamily="2" charset="-79"/>
              </a:rPr>
              <a:t> ATTUALMENTE </a:t>
            </a:r>
            <a:r>
              <a:rPr lang="it-IT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 COMPILAZIONE </a:t>
            </a:r>
            <a:r>
              <a:rPr lang="it-IT" dirty="0" smtClean="0">
                <a:latin typeface="Aharoni" panose="02010803020104030203" pitchFamily="2" charset="-79"/>
                <a:cs typeface="Aharoni" panose="02010803020104030203" pitchFamily="2" charset="-79"/>
              </a:rPr>
              <a:t>E NON ANCORA </a:t>
            </a:r>
            <a:r>
              <a:rPr lang="it-IT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PRESENTATe</a:t>
            </a:r>
            <a:r>
              <a:rPr lang="it-IT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it-IT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pOTRANNO</a:t>
            </a:r>
            <a:r>
              <a:rPr lang="it-IT" dirty="0" smtClean="0">
                <a:latin typeface="Aharoni" panose="02010803020104030203" pitchFamily="2" charset="-79"/>
                <a:cs typeface="Aharoni" panose="02010803020104030203" pitchFamily="2" charset="-79"/>
              </a:rPr>
              <a:t> ESSERE INOLTRATE FINO AL </a:t>
            </a:r>
            <a:r>
              <a:rPr lang="it-IT" sz="3200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31</a:t>
            </a:r>
            <a:r>
              <a:rPr lang="it-IT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DICEMBRE </a:t>
            </a:r>
            <a:r>
              <a:rPr lang="it-IT" sz="3200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2019</a:t>
            </a:r>
            <a:r>
              <a:rPr lang="it-IT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it-IT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it-IT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ATTENZIONE</a:t>
            </a:r>
            <a:r>
              <a:rPr lang="it-IT" dirty="0" smtClean="0">
                <a:latin typeface="Aharoni" panose="02010803020104030203" pitchFamily="2" charset="-79"/>
                <a:cs typeface="Aharoni" panose="02010803020104030203" pitchFamily="2" charset="-79"/>
              </a:rPr>
              <a:t>: DOPO IL </a:t>
            </a:r>
            <a:r>
              <a:rPr lang="it-IT" sz="3200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31</a:t>
            </a:r>
            <a:r>
              <a:rPr lang="it-IT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DICEMBRE </a:t>
            </a:r>
            <a:r>
              <a:rPr lang="it-IT" sz="3200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2019 </a:t>
            </a:r>
            <a:r>
              <a:rPr lang="it-IT" dirty="0" smtClean="0">
                <a:latin typeface="Aharoni" panose="02010803020104030203" pitchFamily="2" charset="-79"/>
                <a:cs typeface="Aharoni" panose="02010803020104030203" pitchFamily="2" charset="-79"/>
              </a:rPr>
              <a:t>LE ISTANZE IN COMPILAZIONE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it-IT" dirty="0" smtClean="0">
                <a:latin typeface="Aharoni" panose="02010803020104030203" pitchFamily="2" charset="-79"/>
                <a:cs typeface="Aharoni" panose="02010803020104030203" pitchFamily="2" charset="-79"/>
              </a:rPr>
              <a:t>SUL VECCHIO PORTALE SARANNO ELIMINATE E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it-IT" dirty="0" smtClean="0">
                <a:latin typeface="Aharoni" panose="02010803020104030203" pitchFamily="2" charset="-79"/>
                <a:cs typeface="Aharoni" panose="02010803020104030203" pitchFamily="2" charset="-79"/>
              </a:rPr>
              <a:t>DOVRANNO ESSERE RICOMPILATE DALL’INIZIO </a:t>
            </a:r>
          </a:p>
        </p:txBody>
      </p:sp>
    </p:spTree>
    <p:extLst>
      <p:ext uri="{BB962C8B-B14F-4D97-AF65-F5344CB8AC3E}">
        <p14:creationId xmlns:p14="http://schemas.microsoft.com/office/powerpoint/2010/main" val="1731237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1" y="211348"/>
            <a:ext cx="10396882" cy="1151965"/>
          </a:xfrm>
        </p:spPr>
        <p:txBody>
          <a:bodyPr/>
          <a:lstStyle/>
          <a:p>
            <a:pPr algn="ctr"/>
            <a:r>
              <a:rPr lang="it-IT" dirty="0" smtClean="0"/>
              <a:t>INVIO PRATICHE EDILIZIE</a:t>
            </a:r>
            <a:endParaRPr lang="it-IT" dirty="0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5876926" y="3496470"/>
            <a:ext cx="12698" cy="12698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8600536" y="2165230"/>
            <a:ext cx="2717321" cy="707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6943" y="4189272"/>
            <a:ext cx="3109454" cy="755612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9261" y="3347058"/>
            <a:ext cx="3033976" cy="629724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4172" y="1895572"/>
            <a:ext cx="4140140" cy="120993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9651" y="3422651"/>
            <a:ext cx="12698" cy="12698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2157" y="3081668"/>
            <a:ext cx="2617639" cy="116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733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3625" y="211356"/>
            <a:ext cx="10396882" cy="1151965"/>
          </a:xfrm>
        </p:spPr>
        <p:txBody>
          <a:bodyPr/>
          <a:lstStyle/>
          <a:p>
            <a:pPr algn="ctr"/>
            <a:r>
              <a:rPr lang="it-IT" dirty="0" smtClean="0"/>
              <a:t>INVIO PRATICHE EDILIZIE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685800" y="1630392"/>
            <a:ext cx="10394707" cy="3744193"/>
          </a:xfrm>
        </p:spPr>
        <p:txBody>
          <a:bodyPr>
            <a:normAutofit/>
          </a:bodyPr>
          <a:lstStyle/>
          <a:p>
            <a:endParaRPr lang="it-IT" dirty="0">
              <a:solidFill>
                <a:srgbClr val="FF0000"/>
              </a:solidFill>
            </a:endParaRPr>
          </a:p>
          <a:p>
            <a:endParaRPr lang="it-IT" dirty="0" smtClean="0"/>
          </a:p>
          <a:p>
            <a:endParaRPr lang="it-IT" dirty="0"/>
          </a:p>
          <a:p>
            <a:r>
              <a:rPr lang="it-IT" dirty="0">
                <a:latin typeface="Aharoni" panose="02010803020104030203" pitchFamily="2" charset="-79"/>
                <a:cs typeface="Aharoni" panose="02010803020104030203" pitchFamily="2" charset="-79"/>
              </a:rPr>
              <a:t>Scia, CILA, PERMESSO DI </a:t>
            </a:r>
            <a:r>
              <a:rPr lang="it-IT" dirty="0" smtClean="0">
                <a:latin typeface="Aharoni" panose="02010803020104030203" pitchFamily="2" charset="-79"/>
                <a:cs typeface="Aharoni" panose="02010803020104030203" pitchFamily="2" charset="-79"/>
              </a:rPr>
              <a:t>COSTRUIRE, AUTORIZZAZIONE PAESAGGISTICA…</a:t>
            </a:r>
            <a:endParaRPr lang="it-IT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it-IT" dirty="0">
                <a:latin typeface="Aharoni" panose="02010803020104030203" pitchFamily="2" charset="-79"/>
                <a:cs typeface="Aharoni" panose="02010803020104030203" pitchFamily="2" charset="-79"/>
              </a:rPr>
              <a:t>Denuncia cementi armati, costruzioni in zona </a:t>
            </a:r>
            <a:r>
              <a:rPr lang="it-IT" dirty="0" smtClean="0">
                <a:latin typeface="Aharoni" panose="02010803020104030203" pitchFamily="2" charset="-79"/>
                <a:cs typeface="Aharoni" panose="02010803020104030203" pitchFamily="2" charset="-79"/>
              </a:rPr>
              <a:t>sismica</a:t>
            </a:r>
            <a:endParaRPr lang="it-IT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8600536" y="2165230"/>
            <a:ext cx="2717321" cy="707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1996" y="2004442"/>
            <a:ext cx="4140140" cy="1209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252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1" y="194108"/>
            <a:ext cx="10396882" cy="1151965"/>
          </a:xfrm>
        </p:spPr>
        <p:txBody>
          <a:bodyPr/>
          <a:lstStyle/>
          <a:p>
            <a:pPr algn="ctr"/>
            <a:r>
              <a:rPr lang="it-IT" dirty="0" smtClean="0"/>
              <a:t>INVIO PRATICHE EDILIZIE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685800" y="1630392"/>
            <a:ext cx="10394707" cy="3744193"/>
          </a:xfrm>
        </p:spPr>
        <p:txBody>
          <a:bodyPr>
            <a:normAutofit/>
          </a:bodyPr>
          <a:lstStyle/>
          <a:p>
            <a:endParaRPr lang="it-IT" dirty="0">
              <a:solidFill>
                <a:srgbClr val="FF0000"/>
              </a:solidFill>
            </a:endParaRPr>
          </a:p>
          <a:p>
            <a:endParaRPr lang="it-IT" dirty="0" smtClean="0"/>
          </a:p>
          <a:p>
            <a:endParaRPr lang="it-IT" dirty="0"/>
          </a:p>
          <a:p>
            <a:r>
              <a:rPr lang="it-IT" dirty="0">
                <a:latin typeface="Aharoni" panose="02010803020104030203" pitchFamily="2" charset="-79"/>
                <a:cs typeface="Aharoni" panose="02010803020104030203" pitchFamily="2" charset="-79"/>
              </a:rPr>
              <a:t>IMPIANTI PUBBLICITARI (E041)</a:t>
            </a:r>
          </a:p>
          <a:p>
            <a:r>
              <a:rPr lang="it-IT" dirty="0" err="1">
                <a:latin typeface="Aharoni" panose="02010803020104030203" pitchFamily="2" charset="-79"/>
                <a:cs typeface="Aharoni" panose="02010803020104030203" pitchFamily="2" charset="-79"/>
              </a:rPr>
              <a:t>Pdc</a:t>
            </a:r>
            <a:r>
              <a:rPr lang="it-IT" dirty="0">
                <a:latin typeface="Aharoni" panose="02010803020104030203" pitchFamily="2" charset="-79"/>
                <a:cs typeface="Aharoni" panose="02010803020104030203" pitchFamily="2" charset="-79"/>
              </a:rPr>
              <a:t> per opere di arredo urbano (E040), </a:t>
            </a:r>
          </a:p>
          <a:p>
            <a:r>
              <a:rPr lang="it-IT" dirty="0">
                <a:latin typeface="Aharoni" panose="02010803020104030203" pitchFamily="2" charset="-79"/>
                <a:cs typeface="Aharoni" panose="02010803020104030203" pitchFamily="2" charset="-79"/>
              </a:rPr>
              <a:t>dichiarazioni di </a:t>
            </a:r>
            <a:r>
              <a:rPr lang="it-IT" dirty="0" err="1">
                <a:latin typeface="Aharoni" panose="02010803020104030203" pitchFamily="2" charset="-79"/>
                <a:cs typeface="Aharoni" panose="02010803020104030203" pitchFamily="2" charset="-79"/>
              </a:rPr>
              <a:t>conformita’</a:t>
            </a:r>
            <a:r>
              <a:rPr lang="it-IT" dirty="0">
                <a:latin typeface="Aharoni" panose="02010803020104030203" pitchFamily="2" charset="-79"/>
                <a:cs typeface="Aharoni" panose="02010803020104030203" pitchFamily="2" charset="-79"/>
              </a:rPr>
              <a:t>/collaudo impianti (e096) 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8600536" y="2165230"/>
            <a:ext cx="2717321" cy="707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2703" y="1709877"/>
            <a:ext cx="2617639" cy="116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68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1" y="202726"/>
            <a:ext cx="10396882" cy="1151965"/>
          </a:xfrm>
        </p:spPr>
        <p:txBody>
          <a:bodyPr/>
          <a:lstStyle/>
          <a:p>
            <a:pPr algn="ctr"/>
            <a:r>
              <a:rPr lang="it-IT" dirty="0"/>
              <a:t>INVIO PRATICHE </a:t>
            </a:r>
            <a:r>
              <a:rPr lang="it-IT" dirty="0" smtClean="0"/>
              <a:t>EDILIZIE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685800" y="1630392"/>
            <a:ext cx="10394707" cy="3744193"/>
          </a:xfrm>
        </p:spPr>
        <p:txBody>
          <a:bodyPr>
            <a:normAutofit/>
          </a:bodyPr>
          <a:lstStyle/>
          <a:p>
            <a:endParaRPr lang="it-IT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it-IT" dirty="0"/>
          </a:p>
          <a:p>
            <a:r>
              <a:rPr lang="it-IT" dirty="0" err="1">
                <a:latin typeface="Aharoni" panose="02010803020104030203" pitchFamily="2" charset="-79"/>
                <a:cs typeface="Aharoni" panose="02010803020104030203" pitchFamily="2" charset="-79"/>
              </a:rPr>
              <a:t>FERCEl</a:t>
            </a:r>
            <a:r>
              <a:rPr lang="it-IT" dirty="0">
                <a:latin typeface="Aharoni" panose="02010803020104030203" pitchFamily="2" charset="-79"/>
                <a:cs typeface="Aharoni" panose="02010803020104030203" pitchFamily="2" charset="-79"/>
              </a:rPr>
              <a:t> (fotovoltaico) 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8600536" y="2165230"/>
            <a:ext cx="2717321" cy="707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5018" y="1855017"/>
            <a:ext cx="3904516" cy="1038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924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1" y="194102"/>
            <a:ext cx="10396882" cy="1151965"/>
          </a:xfrm>
        </p:spPr>
        <p:txBody>
          <a:bodyPr/>
          <a:lstStyle/>
          <a:p>
            <a:pPr algn="ctr"/>
            <a:r>
              <a:rPr lang="it-IT" dirty="0"/>
              <a:t>INVIO PRATICHE </a:t>
            </a:r>
            <a:r>
              <a:rPr lang="it-IT" dirty="0" smtClean="0"/>
              <a:t>EDILIZIE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685800" y="1630392"/>
            <a:ext cx="10394707" cy="3744193"/>
          </a:xfrm>
        </p:spPr>
        <p:txBody>
          <a:bodyPr>
            <a:normAutofit/>
          </a:bodyPr>
          <a:lstStyle/>
          <a:p>
            <a:endParaRPr lang="it-IT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it-IT" dirty="0"/>
          </a:p>
          <a:p>
            <a:r>
              <a:rPr lang="it-IT" dirty="0" err="1">
                <a:latin typeface="Aharoni" panose="02010803020104030203" pitchFamily="2" charset="-79"/>
                <a:cs typeface="Aharoni" panose="02010803020104030203" pitchFamily="2" charset="-79"/>
              </a:rPr>
              <a:t>possibilita’</a:t>
            </a:r>
            <a:r>
              <a:rPr lang="it-IT" dirty="0">
                <a:latin typeface="Aharoni" panose="02010803020104030203" pitchFamily="2" charset="-79"/>
                <a:cs typeface="Aharoni" panose="02010803020104030203" pitchFamily="2" charset="-79"/>
              </a:rPr>
              <a:t> di inviare pratiche di edilizia produttiva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8600536" y="2165230"/>
            <a:ext cx="2717321" cy="707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3588" y="1837765"/>
            <a:ext cx="4199130" cy="78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97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1" y="194102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it-IT" dirty="0" smtClean="0"/>
              <a:t>PRATICHE edilizie DAL 1.1.17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685800" y="1630392"/>
            <a:ext cx="10394707" cy="3744193"/>
          </a:xfrm>
        </p:spPr>
        <p:txBody>
          <a:bodyPr>
            <a:normAutofit/>
          </a:bodyPr>
          <a:lstStyle/>
          <a:p>
            <a:endParaRPr lang="it-IT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8600536" y="2165230"/>
            <a:ext cx="2717321" cy="707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graphicFrame>
        <p:nvGraphicFramePr>
          <p:cNvPr id="8" name="Gra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1804837"/>
              </p:ext>
            </p:extLst>
          </p:nvPr>
        </p:nvGraphicFramePr>
        <p:xfrm>
          <a:off x="2515138" y="1346067"/>
          <a:ext cx="6719979" cy="40285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02071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1" y="194102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it-IT" dirty="0" smtClean="0"/>
              <a:t>DURATA MEDIA procedimenti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685800" y="1630392"/>
            <a:ext cx="10394707" cy="3744193"/>
          </a:xfrm>
        </p:spPr>
        <p:txBody>
          <a:bodyPr>
            <a:normAutofit/>
          </a:bodyPr>
          <a:lstStyle/>
          <a:p>
            <a:endParaRPr lang="it-IT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8600536" y="2165230"/>
            <a:ext cx="2717321" cy="707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graphicFrame>
        <p:nvGraphicFramePr>
          <p:cNvPr id="6" name="Gra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0981189"/>
              </p:ext>
            </p:extLst>
          </p:nvPr>
        </p:nvGraphicFramePr>
        <p:xfrm>
          <a:off x="2828924" y="1457325"/>
          <a:ext cx="6429375" cy="3676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78505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1" y="194102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it-IT" dirty="0" smtClean="0"/>
              <a:t>Introduzione procura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685800" y="1630392"/>
            <a:ext cx="10394707" cy="3744193"/>
          </a:xfrm>
        </p:spPr>
        <p:txBody>
          <a:bodyPr>
            <a:normAutofit/>
          </a:bodyPr>
          <a:lstStyle/>
          <a:p>
            <a:endParaRPr lang="it-IT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8600536" y="2165230"/>
            <a:ext cx="2717321" cy="707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447675" y="1708017"/>
            <a:ext cx="1094422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DAL </a:t>
            </a:r>
            <a:r>
              <a:rPr lang="it-IT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1</a:t>
            </a:r>
            <a:r>
              <a:rPr lang="it-IT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GENNAIO </a:t>
            </a:r>
            <a:r>
              <a:rPr lang="it-IT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2020</a:t>
            </a:r>
            <a:r>
              <a:rPr lang="it-IT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IL COMMITTENTE POTRA’ CONFERIRE </a:t>
            </a:r>
            <a:r>
              <a:rPr lang="it-IT" sz="2000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PROCURA</a:t>
            </a:r>
            <a:r>
              <a:rPr lang="it-IT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AL TECNICO </a:t>
            </a:r>
            <a:r>
              <a:rPr lang="it-IT" sz="2000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PER LA PRESENTAZIONE TELEMATICA DELLE PRATICHE </a:t>
            </a:r>
            <a:r>
              <a:rPr lang="it-IT" sz="2000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EDILIZIE</a:t>
            </a:r>
            <a:endParaRPr lang="it-IT" sz="2000" dirty="0" smtClean="0">
              <a:solidFill>
                <a:srgbClr val="C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endParaRPr lang="it-IT" sz="2000" dirty="0" smtClean="0">
              <a:solidFill>
                <a:srgbClr val="C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endParaRPr lang="it-IT" sz="2000" dirty="0" smtClean="0">
              <a:solidFill>
                <a:srgbClr val="C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it-IT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IL PROCURATORE (IL TECNICO) DIVENTA </a:t>
            </a:r>
          </a:p>
          <a:p>
            <a:pPr algn="ctr"/>
            <a:r>
              <a:rPr lang="it-IT" sz="2000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RESPONSABILE DELLA </a:t>
            </a:r>
            <a:r>
              <a:rPr lang="it-IT" sz="2000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CONSERVAZIONE </a:t>
            </a:r>
            <a:endParaRPr lang="it-IT" sz="2000" dirty="0" smtClean="0">
              <a:solidFill>
                <a:srgbClr val="C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it-IT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(in </a:t>
            </a:r>
            <a:r>
              <a:rPr lang="it-IT" sz="2000" dirty="0">
                <a:latin typeface="Aharoni" panose="02010803020104030203" pitchFamily="2" charset="-79"/>
                <a:cs typeface="Aharoni" panose="02010803020104030203" pitchFamily="2" charset="-79"/>
              </a:rPr>
              <a:t>nome e per conto dei soggetti </a:t>
            </a:r>
            <a:r>
              <a:rPr lang="it-IT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rappresentati) </a:t>
            </a:r>
          </a:p>
          <a:p>
            <a:pPr algn="ctr"/>
            <a:r>
              <a:rPr lang="it-IT" sz="2000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DELLA DOCUMENTAZIONE </a:t>
            </a:r>
            <a:r>
              <a:rPr lang="it-IT" sz="2000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ORIGINALE</a:t>
            </a:r>
            <a:r>
              <a:rPr lang="it-IT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endParaRPr lang="it-IT" sz="20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it-IT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che deve </a:t>
            </a:r>
            <a:r>
              <a:rPr lang="it-IT" sz="2000" dirty="0">
                <a:latin typeface="Aharoni" panose="02010803020104030203" pitchFamily="2" charset="-79"/>
                <a:cs typeface="Aharoni" panose="02010803020104030203" pitchFamily="2" charset="-79"/>
              </a:rPr>
              <a:t>essere localizzata presso la </a:t>
            </a:r>
            <a:r>
              <a:rPr lang="it-IT" sz="2000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sede del </a:t>
            </a:r>
            <a:r>
              <a:rPr lang="it-IT" sz="2000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procuratore</a:t>
            </a:r>
            <a:endParaRPr lang="it-IT" sz="2000" dirty="0">
              <a:solidFill>
                <a:srgbClr val="C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80555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TM04033927[[fn=Evento]]</Template>
  <TotalTime>577</TotalTime>
  <Words>272</Words>
  <Application>Microsoft Office PowerPoint</Application>
  <PresentationFormat>Widescreen</PresentationFormat>
  <Paragraphs>64</Paragraphs>
  <Slides>13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7" baseType="lpstr">
      <vt:lpstr>Aharoni</vt:lpstr>
      <vt:lpstr>Arial</vt:lpstr>
      <vt:lpstr>Impact</vt:lpstr>
      <vt:lpstr>Evento</vt:lpstr>
      <vt:lpstr>LO SPORTELLO UNICO TELEMATICO</vt:lpstr>
      <vt:lpstr>INVIO PRATICHE EDILIZIE</vt:lpstr>
      <vt:lpstr>INVIO PRATICHE EDILIZIE</vt:lpstr>
      <vt:lpstr>INVIO PRATICHE EDILIZIE</vt:lpstr>
      <vt:lpstr>INVIO PRATICHE EDILIZIE</vt:lpstr>
      <vt:lpstr>INVIO PRATICHE EDILIZIE</vt:lpstr>
      <vt:lpstr>PRATICHE edilizie DAL 1.1.17</vt:lpstr>
      <vt:lpstr>DURATA MEDIA procedimenti</vt:lpstr>
      <vt:lpstr>Introduzione procura</vt:lpstr>
      <vt:lpstr>Introduzione procura</vt:lpstr>
      <vt:lpstr>Introduzione procura</vt:lpstr>
      <vt:lpstr>Postazione per consulenza</vt:lpstr>
      <vt:lpstr>AGGIORNAMENTO PORTALE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 SPORTELLO UNICO TELEMATICO</dc:title>
  <dc:creator>Cristina Bernieri</dc:creator>
  <cp:lastModifiedBy>Cristina Bernieri</cp:lastModifiedBy>
  <cp:revision>36</cp:revision>
  <dcterms:created xsi:type="dcterms:W3CDTF">2019-11-08T10:35:04Z</dcterms:created>
  <dcterms:modified xsi:type="dcterms:W3CDTF">2019-11-28T16:41:06Z</dcterms:modified>
</cp:coreProperties>
</file>