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62" r:id="rId3"/>
    <p:sldId id="264" r:id="rId4"/>
    <p:sldId id="266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DEBB1-45F7-434C-8AAB-042EDF10E0D7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3A1BE-9E99-44A8-86AF-C19D1EE5B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2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it-IT" altLang="it-IT" smtClean="0"/>
              <a:t>Nll’anno….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5D18DF-5D10-4F8E-BCE5-EB2E38186B19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87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6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57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71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66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59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71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41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47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71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03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3424E-F5F1-4FC2-B13C-8182E6AA48A9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D32D-C536-449B-81FD-081E38880B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1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672407"/>
          </a:xfrm>
        </p:spPr>
        <p:txBody>
          <a:bodyPr>
            <a:normAutofit/>
          </a:bodyPr>
          <a:lstStyle/>
          <a:p>
            <a:r>
              <a:rPr lang="it-IT" dirty="0" smtClean="0"/>
              <a:t>La tutela del minore su mandato dell’Autorità Giudiziaria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304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Modalità d’accesso al Servizio Tutela Minori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 eaLnBrk="1" hangingPunct="1">
              <a:buNone/>
              <a:defRPr/>
            </a:pPr>
            <a:r>
              <a:rPr lang="it-IT" dirty="0" smtClean="0"/>
              <a:t>Il Servizio Tutela Minori si attiva SOLO su richiesta dell’Autorità </a:t>
            </a:r>
            <a:r>
              <a:rPr lang="it-IT" dirty="0" smtClean="0"/>
              <a:t>Giudiziaria:</a:t>
            </a:r>
          </a:p>
          <a:p>
            <a:pPr algn="just">
              <a:defRPr/>
            </a:pPr>
            <a:r>
              <a:rPr lang="it-IT" b="1" dirty="0" smtClean="0"/>
              <a:t>Tribunale Ordinario </a:t>
            </a:r>
            <a:r>
              <a:rPr lang="it-IT" dirty="0" smtClean="0"/>
              <a:t>in caso di separazioni conflittuali e definizione di regime di affidamento</a:t>
            </a:r>
          </a:p>
          <a:p>
            <a:pPr algn="just">
              <a:defRPr/>
            </a:pPr>
            <a:r>
              <a:rPr lang="it-IT" b="1" dirty="0" smtClean="0"/>
              <a:t>Procura della Repubblica Presso il Tribunale per i minorenni</a:t>
            </a:r>
            <a:r>
              <a:rPr lang="it-IT" dirty="0" smtClean="0"/>
              <a:t>: richiesta di sommarie informazioni a seguito di segnalazione per valutare la necessità dell’apertura di un procedimento a tutela del minore</a:t>
            </a:r>
          </a:p>
          <a:p>
            <a:pPr algn="just">
              <a:defRPr/>
            </a:pPr>
            <a:r>
              <a:rPr lang="it-IT" b="1" dirty="0" smtClean="0"/>
              <a:t>Tribunale per i minorenni</a:t>
            </a:r>
            <a:r>
              <a:rPr lang="it-IT" dirty="0" smtClean="0"/>
              <a:t>: tre tipi di procedimento</a:t>
            </a:r>
          </a:p>
          <a:p>
            <a:pPr marL="514350" indent="-514350" algn="just" eaLnBrk="1" hangingPunct="1">
              <a:buAutoNum type="arabicParenR"/>
              <a:defRPr/>
            </a:pPr>
            <a:r>
              <a:rPr lang="it-IT" dirty="0" smtClean="0"/>
              <a:t>Amministrativo: nel caso di problemi della condotta del ragazzo</a:t>
            </a:r>
          </a:p>
          <a:p>
            <a:pPr marL="514350" indent="-514350" algn="just" eaLnBrk="1" hangingPunct="1">
              <a:buAutoNum type="arabicParenR"/>
              <a:defRPr/>
            </a:pPr>
            <a:r>
              <a:rPr lang="it-IT" dirty="0" smtClean="0"/>
              <a:t>Penale minorile: nel caso di minore autore di reato</a:t>
            </a:r>
          </a:p>
          <a:p>
            <a:pPr marL="514350" indent="-514350" algn="just" eaLnBrk="1" hangingPunct="1">
              <a:buAutoNum type="arabicParenR"/>
              <a:defRPr/>
            </a:pPr>
            <a:r>
              <a:rPr lang="it-IT" dirty="0" smtClean="0"/>
              <a:t>Civile o valutazione adottabilità: nei casi di pregiudizio in cui il Tribunale può agire sulla responsabilità genitoriale</a:t>
            </a:r>
          </a:p>
          <a:p>
            <a:pPr algn="just" eaLnBrk="1" hangingPunct="1">
              <a:defRPr/>
            </a:pPr>
            <a:endParaRPr lang="it-IT" dirty="0" smtClean="0"/>
          </a:p>
          <a:p>
            <a:pPr algn="just" eaLnBrk="1" hangingPunct="1"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90480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333375"/>
            <a:ext cx="7772400" cy="5762625"/>
          </a:xfrm>
        </p:spPr>
        <p:txBody>
          <a:bodyPr/>
          <a:lstStyle/>
          <a:p>
            <a:pPr eaLnBrk="1" hangingPunct="1">
              <a:defRPr/>
            </a:pPr>
            <a:endParaRPr lang="it-IT" dirty="0" smtClean="0"/>
          </a:p>
          <a:p>
            <a:pPr marL="0" indent="0" eaLnBrk="1" hangingPunct="1">
              <a:buNone/>
              <a:defRPr/>
            </a:pPr>
            <a:r>
              <a:rPr lang="it-IT" dirty="0" smtClean="0"/>
              <a:t>FINALITA</a:t>
            </a:r>
            <a:r>
              <a:rPr lang="it-IT" dirty="0" smtClean="0"/>
              <a:t>’ PRINCIPALE DEL SERVIZIO TUTELA MINORI E’ LA RIDUZIONE DEL PREGIUDIZIO: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dirty="0" smtClean="0">
                <a:effectLst/>
              </a:rPr>
              <a:t>Si definisce “situazione di pregiudizio” quella in cui il minore è in stato di sofferenza, disagio, carenza legato al contesto familiare o </a:t>
            </a:r>
            <a:r>
              <a:rPr lang="it-IT" dirty="0" err="1" smtClean="0">
                <a:effectLst/>
              </a:rPr>
              <a:t>extrafamiliare</a:t>
            </a:r>
            <a:r>
              <a:rPr lang="it-IT" dirty="0" smtClean="0">
                <a:effectLst/>
              </a:rPr>
              <a:t> che può incidere negativamente sulle sue potenzialità di crescita.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5986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Si definisce come “assenza di pregiudizio” il raggiungimento di un equilibrio sufficientemente sostenibile, stabile e mantenuto autonomamente del sistema familiare, che garantisca la soddisfazione dei bisogni ed il rispetto dei diritti del minore.</a:t>
            </a:r>
          </a:p>
          <a:p>
            <a:r>
              <a:rPr lang="it-IT" dirty="0"/>
              <a:t>La verifica delle condizioni di benessere psico-fisico e sociale verterà sulle seguenti aree di </a:t>
            </a:r>
            <a:r>
              <a:rPr lang="it-IT" dirty="0" smtClean="0"/>
              <a:t>valutazione: </a:t>
            </a:r>
          </a:p>
          <a:p>
            <a:pPr lvl="1"/>
            <a:r>
              <a:rPr lang="it-IT" dirty="0" smtClean="0"/>
              <a:t>Benessere fisico</a:t>
            </a:r>
          </a:p>
          <a:p>
            <a:pPr lvl="1"/>
            <a:r>
              <a:rPr lang="it-IT" dirty="0" smtClean="0"/>
              <a:t>Benessere sociale</a:t>
            </a:r>
          </a:p>
          <a:p>
            <a:pPr lvl="1"/>
            <a:r>
              <a:rPr lang="it-IT" dirty="0" smtClean="0"/>
              <a:t>Benessere psicologico/relazionale</a:t>
            </a:r>
          </a:p>
          <a:p>
            <a:pPr lvl="1"/>
            <a:r>
              <a:rPr lang="it-IT" dirty="0" smtClean="0"/>
              <a:t>Funzionamento adeguato del sistema famigliare e genitoriale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863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Possibili Interventi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it-IT" sz="5100" dirty="0" smtClean="0"/>
              <a:t>indagini </a:t>
            </a:r>
            <a:r>
              <a:rPr lang="it-IT" sz="5100" dirty="0"/>
              <a:t>per valutazioni </a:t>
            </a:r>
            <a:r>
              <a:rPr lang="it-IT" sz="5100" dirty="0" err="1"/>
              <a:t>psico</a:t>
            </a:r>
            <a:r>
              <a:rPr lang="it-IT" sz="5100" dirty="0"/>
              <a:t>-sociali mirate e specialistiche;</a:t>
            </a:r>
          </a:p>
          <a:p>
            <a:pPr lvl="0"/>
            <a:r>
              <a:rPr lang="it-IT" sz="5100" dirty="0"/>
              <a:t>spazi neutri/incontri protetti tra minori e genitori o altre figure familiari;</a:t>
            </a:r>
          </a:p>
          <a:p>
            <a:pPr lvl="0"/>
            <a:r>
              <a:rPr lang="it-IT" sz="5100" dirty="0"/>
              <a:t>inserimenti in comunità socio-educative residenziali o centri diurni; </a:t>
            </a:r>
          </a:p>
          <a:p>
            <a:pPr lvl="0"/>
            <a:r>
              <a:rPr lang="it-IT" sz="5100" dirty="0"/>
              <a:t>affidi familiari; </a:t>
            </a:r>
          </a:p>
          <a:p>
            <a:pPr lvl="0"/>
            <a:r>
              <a:rPr lang="it-IT" sz="5100" dirty="0"/>
              <a:t>progetti individualizzati nell’ambito </a:t>
            </a:r>
            <a:r>
              <a:rPr lang="it-IT" sz="5100" dirty="0" smtClean="0"/>
              <a:t>penale-minorile e amministrativo;</a:t>
            </a:r>
            <a:endParaRPr lang="it-IT" sz="5100" dirty="0"/>
          </a:p>
          <a:p>
            <a:pPr lvl="0"/>
            <a:r>
              <a:rPr lang="it-IT" sz="5100" dirty="0"/>
              <a:t>prescrizioni comportamentali alle famiglie o ai minori con attivazione di interventi di sostegno;</a:t>
            </a:r>
          </a:p>
          <a:p>
            <a:pPr lvl="0"/>
            <a:r>
              <a:rPr lang="it-IT" sz="5100" dirty="0"/>
              <a:t>realizzazione di interventi di vigilanza e controllo sui soggetti coinvolti nel progetto di tutela;</a:t>
            </a:r>
          </a:p>
          <a:p>
            <a:pPr lvl="0"/>
            <a:r>
              <a:rPr lang="it-IT" sz="5100" dirty="0"/>
              <a:t>collaborazione con Consultori Familiari </a:t>
            </a:r>
            <a:r>
              <a:rPr lang="it-IT" sz="5100" dirty="0" smtClean="0"/>
              <a:t>dell’ASST </a:t>
            </a:r>
            <a:r>
              <a:rPr lang="it-IT" sz="5100" dirty="0"/>
              <a:t>di Mantova e con altri Servizi psicosociali e sanitari eventualmente attivi sulla situazione e coinvolti dall’Autorità Giudiziaria</a:t>
            </a:r>
            <a:r>
              <a:rPr lang="it-IT" sz="5100" dirty="0" smtClean="0"/>
              <a:t>.</a:t>
            </a:r>
          </a:p>
          <a:p>
            <a:pPr lvl="0"/>
            <a:r>
              <a:rPr lang="it-IT" sz="5100" dirty="0" smtClean="0"/>
              <a:t>Lavoro in equipe multi professionali</a:t>
            </a:r>
          </a:p>
          <a:p>
            <a:pPr marL="0" lv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7148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it-IT" dirty="0"/>
              <a:t>colloqui con i genitori, eventualmente anche con somministrazione di test e/o strumenti di valutazione specifici;</a:t>
            </a:r>
          </a:p>
          <a:p>
            <a:pPr lvl="0"/>
            <a:r>
              <a:rPr lang="it-IT" dirty="0"/>
              <a:t>colloqui con i minori, eventualmente anche con somministrazione di test e/o strumenti di valutazione specifici;</a:t>
            </a:r>
          </a:p>
          <a:p>
            <a:pPr lvl="0"/>
            <a:r>
              <a:rPr lang="it-IT" dirty="0"/>
              <a:t>possibili colloqui con altre figure di riferimento dei minori (nonni, zii, amici, vicinato, ecc.), eventualmente anche con somministrazione di test e/o strumenti di valutazione specifici;</a:t>
            </a:r>
          </a:p>
          <a:p>
            <a:pPr lvl="0"/>
            <a:r>
              <a:rPr lang="it-IT" dirty="0"/>
              <a:t>contatti/incontri con Scuole, Servizi Specialistici o altri soggetti istituzionali coinvolti</a:t>
            </a:r>
          </a:p>
          <a:p>
            <a:pPr lvl="0"/>
            <a:r>
              <a:rPr lang="it-IT" dirty="0"/>
              <a:t>visite domiciliari.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/>
              <a:t>fini del compito istituzionale, di studio o di confronti con altri soggetti parimenti tenuti al segreto professionale, i colloqui potrebbero essere osservati tramite specchio uni-direzionale e/o audio-videoregistrati. Alle medesime finalità, ai colloqui potrebbero essere presenti operatori di altri Servizi e/o eventuali stagisti, tirocinanti, specializzandi</a:t>
            </a:r>
          </a:p>
        </p:txBody>
      </p:sp>
    </p:spTree>
    <p:extLst>
      <p:ext uri="{BB962C8B-B14F-4D97-AF65-F5344CB8AC3E}">
        <p14:creationId xmlns:p14="http://schemas.microsoft.com/office/powerpoint/2010/main" val="321883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468313" y="260350"/>
            <a:ext cx="8424862" cy="6477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400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179638" y="331788"/>
            <a:ext cx="439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/>
              <a:t>IL SERVIZIO TUTELA MINORI</a:t>
            </a:r>
          </a:p>
        </p:txBody>
      </p:sp>
      <p:sp>
        <p:nvSpPr>
          <p:cNvPr id="25806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5616575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800" dirty="0" smtClean="0"/>
              <a:t>Ritiro delega all’Asl ad ottobre 2006</a:t>
            </a:r>
          </a:p>
          <a:p>
            <a:pPr eaLnBrk="1" hangingPunct="1">
              <a:defRPr/>
            </a:pPr>
            <a:r>
              <a:rPr lang="it-IT" altLang="it-IT" sz="2800" dirty="0" smtClean="0"/>
              <a:t>N° minori in carico</a:t>
            </a:r>
            <a:r>
              <a:rPr lang="it-IT" altLang="it-IT" sz="2800" dirty="0"/>
              <a:t> </a:t>
            </a:r>
            <a:r>
              <a:rPr lang="it-IT" altLang="it-IT" sz="2800" dirty="0" smtClean="0"/>
              <a:t>nell’anno 2006: 163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altLang="it-IT" sz="1100" dirty="0" smtClean="0"/>
          </a:p>
          <a:p>
            <a:pPr eaLnBrk="1" hangingPunct="1">
              <a:defRPr/>
            </a:pPr>
            <a:r>
              <a:rPr lang="it-IT" altLang="it-IT" sz="2800" dirty="0" smtClean="0"/>
              <a:t>Numero minori in carico attualmente 441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altLang="it-IT" sz="2800" dirty="0" smtClean="0"/>
              <a:t>    Di questi:</a:t>
            </a:r>
          </a:p>
          <a:p>
            <a:pPr eaLnBrk="1" hangingPunct="1">
              <a:defRPr/>
            </a:pPr>
            <a:r>
              <a:rPr lang="it-IT" altLang="it-IT" sz="2800" dirty="0" smtClean="0"/>
              <a:t>42 in affido parentale</a:t>
            </a:r>
          </a:p>
          <a:p>
            <a:pPr eaLnBrk="1" hangingPunct="1">
              <a:defRPr/>
            </a:pPr>
            <a:r>
              <a:rPr lang="it-IT" altLang="it-IT" sz="2800" dirty="0" smtClean="0"/>
              <a:t>23 in affido etero famigliare</a:t>
            </a:r>
          </a:p>
          <a:p>
            <a:pPr eaLnBrk="1" hangingPunct="1">
              <a:defRPr/>
            </a:pPr>
            <a:r>
              <a:rPr lang="it-IT" altLang="it-IT" sz="2800" dirty="0" smtClean="0"/>
              <a:t>43 inseriti in comunità</a:t>
            </a:r>
          </a:p>
          <a:p>
            <a:pPr eaLnBrk="1" hangingPunct="1">
              <a:defRPr/>
            </a:pPr>
            <a:r>
              <a:rPr lang="it-IT" altLang="it-IT" sz="2800" dirty="0" smtClean="0"/>
              <a:t>57 Assistenza domiciliare</a:t>
            </a:r>
          </a:p>
          <a:p>
            <a:pPr eaLnBrk="1" hangingPunct="1">
              <a:defRPr/>
            </a:pPr>
            <a:r>
              <a:rPr lang="it-IT" altLang="it-IT" sz="2800" dirty="0" smtClean="0"/>
              <a:t>15 centro diurno</a:t>
            </a:r>
          </a:p>
          <a:p>
            <a:pPr eaLnBrk="1" hangingPunct="1">
              <a:defRPr/>
            </a:pPr>
            <a:r>
              <a:rPr lang="it-IT" altLang="it-IT" sz="2800" dirty="0" smtClean="0"/>
              <a:t>23 circuito penale minorile</a:t>
            </a:r>
          </a:p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40849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521</Words>
  <Application>Microsoft Office PowerPoint</Application>
  <PresentationFormat>Presentazione su schermo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La tutela del minore su mandato dell’Autorità Giudiziaria </vt:lpstr>
      <vt:lpstr>Modalità d’accesso al Servizio Tutela Minori</vt:lpstr>
      <vt:lpstr>Presentazione standard di PowerPoint</vt:lpstr>
      <vt:lpstr>Presentazione standard di PowerPoint</vt:lpstr>
      <vt:lpstr>Possibili Interventi </vt:lpstr>
      <vt:lpstr>STRUMENTI DI LAVORO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CONSORZIO PROGETTO SOLIDARIETA’</dc:title>
  <dc:creator>Barbara Dal Dosso</dc:creator>
  <cp:lastModifiedBy>Barbara Dal Dosso</cp:lastModifiedBy>
  <cp:revision>6</cp:revision>
  <dcterms:created xsi:type="dcterms:W3CDTF">2016-03-04T11:13:45Z</dcterms:created>
  <dcterms:modified xsi:type="dcterms:W3CDTF">2016-03-09T15:38:36Z</dcterms:modified>
</cp:coreProperties>
</file>