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314" r:id="rId3"/>
    <p:sldId id="336" r:id="rId4"/>
    <p:sldId id="315" r:id="rId5"/>
    <p:sldId id="337" r:id="rId6"/>
    <p:sldId id="328" r:id="rId7"/>
    <p:sldId id="338" r:id="rId8"/>
    <p:sldId id="316" r:id="rId9"/>
    <p:sldId id="339" r:id="rId10"/>
    <p:sldId id="340" r:id="rId11"/>
    <p:sldId id="341" r:id="rId12"/>
    <p:sldId id="320" r:id="rId13"/>
    <p:sldId id="332" r:id="rId14"/>
    <p:sldId id="344" r:id="rId15"/>
    <p:sldId id="345" r:id="rId16"/>
    <p:sldId id="342" r:id="rId17"/>
    <p:sldId id="343" r:id="rId18"/>
    <p:sldId id="326" r:id="rId19"/>
  </p:sldIdLst>
  <p:sldSz cx="9144000" cy="6858000" type="screen4x3"/>
  <p:notesSz cx="6692900" cy="9867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IDEE IN COMUNE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VOTI</c:v>
                </c:pt>
                <c:pt idx="1">
                  <c:v>VOTANTI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1708</c:v>
                </c:pt>
                <c:pt idx="1">
                  <c:v>855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IDEE IN COMUNE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VOTI</c:v>
                </c:pt>
                <c:pt idx="1">
                  <c:v>VOTANTI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2859</c:v>
                </c:pt>
                <c:pt idx="1">
                  <c:v>1367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530904"/>
        <c:axId val="165531296"/>
      </c:barChart>
      <c:catAx>
        <c:axId val="16553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531296"/>
        <c:crosses val="autoZero"/>
        <c:auto val="1"/>
        <c:lblAlgn val="ctr"/>
        <c:lblOffset val="100"/>
        <c:noMultiLvlLbl val="0"/>
      </c:catAx>
      <c:valAx>
        <c:axId val="16553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53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Foglio1!$B$24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3553874199035399E-2"/>
                  <c:y val="8.65207849023064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248481067261567E-2"/>
                  <c:y val="6.23947766487484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Foglio1!$A$25:$A$26</c:f>
              <c:strCache>
                <c:ptCount val="2"/>
                <c:pt idx="0">
                  <c:v>VOTANTI OFFLINE (MODALITA' CARTACEA)</c:v>
                </c:pt>
                <c:pt idx="1">
                  <c:v>VOTANTI ONLINE (SITO WEB)</c:v>
                </c:pt>
              </c:strCache>
            </c:strRef>
          </c:cat>
          <c:val>
            <c:numRef>
              <c:f>Foglio1!$B$25:$B$26</c:f>
              <c:numCache>
                <c:formatCode>General</c:formatCode>
                <c:ptCount val="2"/>
                <c:pt idx="0">
                  <c:v>537</c:v>
                </c:pt>
                <c:pt idx="1">
                  <c:v>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Foglio1!$B$42</c:f>
              <c:strCache>
                <c:ptCount val="1"/>
                <c:pt idx="0">
                  <c:v>IDEE IN COMUNE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Foglio1!$A$43:$A$44</c:f>
              <c:strCache>
                <c:ptCount val="2"/>
                <c:pt idx="0">
                  <c:v>VOTANTI OFFLINE</c:v>
                </c:pt>
                <c:pt idx="1">
                  <c:v>VOTANTI ONLINE</c:v>
                </c:pt>
              </c:strCache>
            </c:strRef>
          </c:cat>
          <c:val>
            <c:numRef>
              <c:f>Foglio1!$B$43:$B$44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Foglio1!$C$42</c:f>
              <c:strCache>
                <c:ptCount val="1"/>
                <c:pt idx="0">
                  <c:v>IDEE IN COMUNE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Foglio1!$A$43:$A$44</c:f>
              <c:strCache>
                <c:ptCount val="2"/>
                <c:pt idx="0">
                  <c:v>VOTANTI OFFLINE</c:v>
                </c:pt>
                <c:pt idx="1">
                  <c:v>VOTANTI ONLINE</c:v>
                </c:pt>
              </c:strCache>
            </c:strRef>
          </c:cat>
          <c:val>
            <c:numRef>
              <c:f>Foglio1!$C$43:$C$44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532472"/>
        <c:axId val="165532864"/>
      </c:barChart>
      <c:catAx>
        <c:axId val="16553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532864"/>
        <c:crosses val="autoZero"/>
        <c:auto val="1"/>
        <c:lblAlgn val="ctr"/>
        <c:lblOffset val="100"/>
        <c:noMultiLvlLbl val="0"/>
      </c:catAx>
      <c:valAx>
        <c:axId val="16553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553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C2365-F453-4338-BD50-F6885CED867D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8A90E-3714-48FB-8173-7F16942F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41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5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9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24868" y="1313235"/>
            <a:ext cx="4846173" cy="4581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6539" y="574414"/>
            <a:ext cx="803092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99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4122" y="424274"/>
            <a:ext cx="4915757" cy="473656"/>
          </a:xfrm>
        </p:spPr>
        <p:txBody>
          <a:bodyPr lIns="0" tIns="0" rIns="0" bIns="0"/>
          <a:lstStyle>
            <a:lvl1pPr>
              <a:defRPr sz="3078" b="0" i="0">
                <a:solidFill>
                  <a:srgbClr val="224C6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609" y="2086364"/>
            <a:ext cx="7756783" cy="276358"/>
          </a:xfrm>
        </p:spPr>
        <p:txBody>
          <a:bodyPr lIns="0" tIns="0" rIns="0" bIns="0"/>
          <a:lstStyle>
            <a:lvl1pPr>
              <a:defRPr sz="1796" b="0" i="0">
                <a:solidFill>
                  <a:srgbClr val="4D4E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9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70323" y="2010534"/>
            <a:ext cx="3006333" cy="3231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4122" y="424274"/>
            <a:ext cx="4915757" cy="473656"/>
          </a:xfrm>
        </p:spPr>
        <p:txBody>
          <a:bodyPr lIns="0" tIns="0" rIns="0" bIns="0"/>
          <a:lstStyle>
            <a:lvl1pPr>
              <a:defRPr sz="3078" b="0" i="0">
                <a:solidFill>
                  <a:srgbClr val="224C6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8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4122" y="424274"/>
            <a:ext cx="4915757" cy="473656"/>
          </a:xfrm>
        </p:spPr>
        <p:txBody>
          <a:bodyPr lIns="0" tIns="0" rIns="0" bIns="0"/>
          <a:lstStyle>
            <a:lvl1pPr>
              <a:defRPr sz="3078" b="0" i="0">
                <a:solidFill>
                  <a:srgbClr val="224C6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0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"/>
            <a:ext cx="2693788" cy="6855696"/>
          </a:xfrm>
          <a:custGeom>
            <a:avLst/>
            <a:gdLst/>
            <a:ahLst/>
            <a:cxnLst/>
            <a:rect l="l" t="t" r="r" b="b"/>
            <a:pathLst>
              <a:path w="3150235" h="7560309">
                <a:moveTo>
                  <a:pt x="0" y="7559992"/>
                </a:moveTo>
                <a:lnTo>
                  <a:pt x="3150006" y="7559992"/>
                </a:lnTo>
                <a:lnTo>
                  <a:pt x="3150006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426988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96838" y="642567"/>
            <a:ext cx="1602915" cy="1699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12051" y="665473"/>
            <a:ext cx="1346362" cy="1427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12051" y="665473"/>
            <a:ext cx="1346622" cy="1428030"/>
          </a:xfrm>
          <a:custGeom>
            <a:avLst/>
            <a:gdLst/>
            <a:ahLst/>
            <a:cxnLst/>
            <a:rect l="l" t="t" r="r" b="b"/>
            <a:pathLst>
              <a:path w="1574800" h="1574800">
                <a:moveTo>
                  <a:pt x="787247" y="1574507"/>
                </a:moveTo>
                <a:lnTo>
                  <a:pt x="835204" y="1573071"/>
                </a:lnTo>
                <a:lnTo>
                  <a:pt x="882401" y="1568815"/>
                </a:lnTo>
                <a:lnTo>
                  <a:pt x="928756" y="1561823"/>
                </a:lnTo>
                <a:lnTo>
                  <a:pt x="974186" y="1552178"/>
                </a:lnTo>
                <a:lnTo>
                  <a:pt x="1018609" y="1539960"/>
                </a:lnTo>
                <a:lnTo>
                  <a:pt x="1061943" y="1525254"/>
                </a:lnTo>
                <a:lnTo>
                  <a:pt x="1104105" y="1508140"/>
                </a:lnTo>
                <a:lnTo>
                  <a:pt x="1145014" y="1488702"/>
                </a:lnTo>
                <a:lnTo>
                  <a:pt x="1184586" y="1467022"/>
                </a:lnTo>
                <a:lnTo>
                  <a:pt x="1222739" y="1443182"/>
                </a:lnTo>
                <a:lnTo>
                  <a:pt x="1259392" y="1417265"/>
                </a:lnTo>
                <a:lnTo>
                  <a:pt x="1294461" y="1389352"/>
                </a:lnTo>
                <a:lnTo>
                  <a:pt x="1327864" y="1359527"/>
                </a:lnTo>
                <a:lnTo>
                  <a:pt x="1359519" y="1327872"/>
                </a:lnTo>
                <a:lnTo>
                  <a:pt x="1389344" y="1294468"/>
                </a:lnTo>
                <a:lnTo>
                  <a:pt x="1417256" y="1259399"/>
                </a:lnTo>
                <a:lnTo>
                  <a:pt x="1443173" y="1222746"/>
                </a:lnTo>
                <a:lnTo>
                  <a:pt x="1467012" y="1184593"/>
                </a:lnTo>
                <a:lnTo>
                  <a:pt x="1488692" y="1145021"/>
                </a:lnTo>
                <a:lnTo>
                  <a:pt x="1508129" y="1104113"/>
                </a:lnTo>
                <a:lnTo>
                  <a:pt x="1525242" y="1061951"/>
                </a:lnTo>
                <a:lnTo>
                  <a:pt x="1539949" y="1018617"/>
                </a:lnTo>
                <a:lnTo>
                  <a:pt x="1552166" y="974195"/>
                </a:lnTo>
                <a:lnTo>
                  <a:pt x="1561811" y="928765"/>
                </a:lnTo>
                <a:lnTo>
                  <a:pt x="1568803" y="882411"/>
                </a:lnTo>
                <a:lnTo>
                  <a:pt x="1573058" y="835215"/>
                </a:lnTo>
                <a:lnTo>
                  <a:pt x="1574495" y="787260"/>
                </a:lnTo>
                <a:lnTo>
                  <a:pt x="1573058" y="739302"/>
                </a:lnTo>
                <a:lnTo>
                  <a:pt x="1568803" y="692103"/>
                </a:lnTo>
                <a:lnTo>
                  <a:pt x="1561811" y="645747"/>
                </a:lnTo>
                <a:lnTo>
                  <a:pt x="1552166" y="600316"/>
                </a:lnTo>
                <a:lnTo>
                  <a:pt x="1539949" y="555892"/>
                </a:lnTo>
                <a:lnTo>
                  <a:pt x="1525242" y="512557"/>
                </a:lnTo>
                <a:lnTo>
                  <a:pt x="1508129" y="470394"/>
                </a:lnTo>
                <a:lnTo>
                  <a:pt x="1488692" y="429485"/>
                </a:lnTo>
                <a:lnTo>
                  <a:pt x="1467012" y="389912"/>
                </a:lnTo>
                <a:lnTo>
                  <a:pt x="1443173" y="351758"/>
                </a:lnTo>
                <a:lnTo>
                  <a:pt x="1417256" y="315105"/>
                </a:lnTo>
                <a:lnTo>
                  <a:pt x="1389344" y="280036"/>
                </a:lnTo>
                <a:lnTo>
                  <a:pt x="1359519" y="246632"/>
                </a:lnTo>
                <a:lnTo>
                  <a:pt x="1327864" y="214977"/>
                </a:lnTo>
                <a:lnTo>
                  <a:pt x="1294461" y="185151"/>
                </a:lnTo>
                <a:lnTo>
                  <a:pt x="1259392" y="157239"/>
                </a:lnTo>
                <a:lnTo>
                  <a:pt x="1222739" y="131322"/>
                </a:lnTo>
                <a:lnTo>
                  <a:pt x="1184586" y="107482"/>
                </a:lnTo>
                <a:lnTo>
                  <a:pt x="1145014" y="85803"/>
                </a:lnTo>
                <a:lnTo>
                  <a:pt x="1104105" y="66365"/>
                </a:lnTo>
                <a:lnTo>
                  <a:pt x="1061943" y="49252"/>
                </a:lnTo>
                <a:lnTo>
                  <a:pt x="1018609" y="34546"/>
                </a:lnTo>
                <a:lnTo>
                  <a:pt x="974186" y="22329"/>
                </a:lnTo>
                <a:lnTo>
                  <a:pt x="928756" y="12683"/>
                </a:lnTo>
                <a:lnTo>
                  <a:pt x="882401" y="5692"/>
                </a:lnTo>
                <a:lnTo>
                  <a:pt x="835204" y="1436"/>
                </a:lnTo>
                <a:lnTo>
                  <a:pt x="787247" y="0"/>
                </a:lnTo>
                <a:lnTo>
                  <a:pt x="739290" y="1436"/>
                </a:lnTo>
                <a:lnTo>
                  <a:pt x="692093" y="5692"/>
                </a:lnTo>
                <a:lnTo>
                  <a:pt x="645738" y="12683"/>
                </a:lnTo>
                <a:lnTo>
                  <a:pt x="600308" y="22329"/>
                </a:lnTo>
                <a:lnTo>
                  <a:pt x="555885" y="34546"/>
                </a:lnTo>
                <a:lnTo>
                  <a:pt x="512551" y="49252"/>
                </a:lnTo>
                <a:lnTo>
                  <a:pt x="470389" y="66365"/>
                </a:lnTo>
                <a:lnTo>
                  <a:pt x="429480" y="85803"/>
                </a:lnTo>
                <a:lnTo>
                  <a:pt x="389908" y="107482"/>
                </a:lnTo>
                <a:lnTo>
                  <a:pt x="351755" y="131322"/>
                </a:lnTo>
                <a:lnTo>
                  <a:pt x="315103" y="157239"/>
                </a:lnTo>
                <a:lnTo>
                  <a:pt x="280034" y="185151"/>
                </a:lnTo>
                <a:lnTo>
                  <a:pt x="246630" y="214977"/>
                </a:lnTo>
                <a:lnTo>
                  <a:pt x="214975" y="246632"/>
                </a:lnTo>
                <a:lnTo>
                  <a:pt x="185150" y="280036"/>
                </a:lnTo>
                <a:lnTo>
                  <a:pt x="157238" y="315105"/>
                </a:lnTo>
                <a:lnTo>
                  <a:pt x="131321" y="351758"/>
                </a:lnTo>
                <a:lnTo>
                  <a:pt x="107482" y="389912"/>
                </a:lnTo>
                <a:lnTo>
                  <a:pt x="85802" y="429485"/>
                </a:lnTo>
                <a:lnTo>
                  <a:pt x="66365" y="470394"/>
                </a:lnTo>
                <a:lnTo>
                  <a:pt x="49252" y="512557"/>
                </a:lnTo>
                <a:lnTo>
                  <a:pt x="34546" y="555892"/>
                </a:lnTo>
                <a:lnTo>
                  <a:pt x="22329" y="600316"/>
                </a:lnTo>
                <a:lnTo>
                  <a:pt x="12683" y="645747"/>
                </a:lnTo>
                <a:lnTo>
                  <a:pt x="5692" y="692103"/>
                </a:lnTo>
                <a:lnTo>
                  <a:pt x="1436" y="739302"/>
                </a:lnTo>
                <a:lnTo>
                  <a:pt x="0" y="787260"/>
                </a:lnTo>
                <a:lnTo>
                  <a:pt x="1436" y="835215"/>
                </a:lnTo>
                <a:lnTo>
                  <a:pt x="5692" y="882411"/>
                </a:lnTo>
                <a:lnTo>
                  <a:pt x="12683" y="928765"/>
                </a:lnTo>
                <a:lnTo>
                  <a:pt x="22329" y="974195"/>
                </a:lnTo>
                <a:lnTo>
                  <a:pt x="34546" y="1018617"/>
                </a:lnTo>
                <a:lnTo>
                  <a:pt x="49252" y="1061951"/>
                </a:lnTo>
                <a:lnTo>
                  <a:pt x="66365" y="1104113"/>
                </a:lnTo>
                <a:lnTo>
                  <a:pt x="85802" y="1145021"/>
                </a:lnTo>
                <a:lnTo>
                  <a:pt x="107482" y="1184593"/>
                </a:lnTo>
                <a:lnTo>
                  <a:pt x="131321" y="1222746"/>
                </a:lnTo>
                <a:lnTo>
                  <a:pt x="157238" y="1259399"/>
                </a:lnTo>
                <a:lnTo>
                  <a:pt x="185150" y="1294468"/>
                </a:lnTo>
                <a:lnTo>
                  <a:pt x="214975" y="1327872"/>
                </a:lnTo>
                <a:lnTo>
                  <a:pt x="246630" y="1359527"/>
                </a:lnTo>
                <a:lnTo>
                  <a:pt x="280034" y="1389352"/>
                </a:lnTo>
                <a:lnTo>
                  <a:pt x="315103" y="1417265"/>
                </a:lnTo>
                <a:lnTo>
                  <a:pt x="351755" y="1443182"/>
                </a:lnTo>
                <a:lnTo>
                  <a:pt x="389908" y="1467022"/>
                </a:lnTo>
                <a:lnTo>
                  <a:pt x="429480" y="1488702"/>
                </a:lnTo>
                <a:lnTo>
                  <a:pt x="470389" y="1508140"/>
                </a:lnTo>
                <a:lnTo>
                  <a:pt x="512551" y="1525254"/>
                </a:lnTo>
                <a:lnTo>
                  <a:pt x="555885" y="1539960"/>
                </a:lnTo>
                <a:lnTo>
                  <a:pt x="600308" y="1552178"/>
                </a:lnTo>
                <a:lnTo>
                  <a:pt x="645738" y="1561823"/>
                </a:lnTo>
                <a:lnTo>
                  <a:pt x="692093" y="1568815"/>
                </a:lnTo>
                <a:lnTo>
                  <a:pt x="739290" y="1573071"/>
                </a:lnTo>
                <a:lnTo>
                  <a:pt x="787247" y="1574507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5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9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5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3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4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5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6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8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7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0B78800-49E2-D54B-8642-1798E5B4ACF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15/11/2019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7EC66FB-A451-AF46-8285-DA5F1528967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4122" y="424274"/>
            <a:ext cx="49157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24C6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609" y="2086364"/>
            <a:ext cx="7756783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4D4E4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39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3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48912" y="3485446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latin typeface="Trebuchet MS" panose="020B0603020202020204" pitchFamily="34" charset="0"/>
              </a:rPr>
              <a:t>«IDEE IN COMUNE»</a:t>
            </a:r>
            <a:br>
              <a:rPr lang="it-IT" sz="3600" dirty="0">
                <a:latin typeface="Trebuchet MS" panose="020B0603020202020204" pitchFamily="34" charset="0"/>
              </a:rPr>
            </a:br>
            <a:r>
              <a:rPr lang="it-IT" sz="2800" dirty="0">
                <a:latin typeface="Trebuchet MS" panose="020B0603020202020204" pitchFamily="34" charset="0"/>
              </a:rPr>
              <a:t>Bilancio Partecipativo della Città di </a:t>
            </a:r>
            <a:r>
              <a:rPr lang="it-IT" sz="2800" dirty="0" smtClean="0">
                <a:latin typeface="Trebuchet MS" panose="020B0603020202020204" pitchFamily="34" charset="0"/>
              </a:rPr>
              <a:t>Mantova </a:t>
            </a:r>
            <a:br>
              <a:rPr lang="it-IT" sz="2800" dirty="0" smtClean="0">
                <a:latin typeface="Trebuchet MS" panose="020B0603020202020204" pitchFamily="34" charset="0"/>
              </a:rPr>
            </a:br>
            <a:r>
              <a:rPr lang="it-IT" sz="2800" dirty="0" smtClean="0">
                <a:latin typeface="Trebuchet MS" panose="020B0603020202020204" pitchFamily="34" charset="0"/>
              </a:rPr>
              <a:t>(seconda edizione)</a:t>
            </a:r>
            <a:r>
              <a:rPr lang="it-IT" sz="3600" dirty="0">
                <a:latin typeface="Trebuchet MS" panose="020B0603020202020204" pitchFamily="34" charset="0"/>
              </a:rPr>
              <a:t/>
            </a:r>
            <a:br>
              <a:rPr lang="it-IT" sz="3600" dirty="0">
                <a:latin typeface="Trebuchet MS" panose="020B0603020202020204" pitchFamily="34" charset="0"/>
              </a:rPr>
            </a:br>
            <a:r>
              <a:rPr lang="it-IT" sz="3600" dirty="0" smtClean="0">
                <a:latin typeface="Trebuchet MS" panose="020B0603020202020204" pitchFamily="34" charset="0"/>
              </a:rPr>
              <a:t/>
            </a:r>
            <a:br>
              <a:rPr lang="it-IT" sz="3600" dirty="0" smtClean="0">
                <a:latin typeface="Trebuchet MS" panose="020B0603020202020204" pitchFamily="34" charset="0"/>
              </a:rPr>
            </a:br>
            <a:r>
              <a:rPr lang="it-IT" sz="3600" dirty="0" smtClean="0">
                <a:latin typeface="Trebuchet MS" panose="020B0603020202020204" pitchFamily="34" charset="0"/>
              </a:rPr>
              <a:t>RISULTATI VOTAZIONE FINALE</a:t>
            </a:r>
            <a:r>
              <a:rPr lang="it-IT" sz="3600" dirty="0">
                <a:latin typeface="Trebuchet MS" panose="020B0603020202020204" pitchFamily="34" charset="0"/>
              </a:rPr>
              <a:t/>
            </a:r>
            <a:br>
              <a:rPr lang="it-IT" sz="3600" dirty="0">
                <a:latin typeface="Trebuchet MS" panose="020B0603020202020204" pitchFamily="34" charset="0"/>
              </a:rPr>
            </a:br>
            <a:r>
              <a:rPr lang="it-IT" sz="3200" b="1" dirty="0" smtClean="0">
                <a:latin typeface="Trebuchet MS" panose="020B0603020202020204" pitchFamily="34" charset="0"/>
              </a:rPr>
              <a:t> </a:t>
            </a:r>
            <a:endParaRPr lang="it-IT" sz="3200" dirty="0">
              <a:latin typeface="Trebuchet MS" panose="020B0603020202020204" pitchFamily="34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553167" y="511535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Mantova, 15 novembre 2019</a:t>
            </a:r>
            <a:endParaRPr lang="it-IT" dirty="0"/>
          </a:p>
        </p:txBody>
      </p:sp>
      <p:sp>
        <p:nvSpPr>
          <p:cNvPr id="18" name="object 74"/>
          <p:cNvSpPr/>
          <p:nvPr/>
        </p:nvSpPr>
        <p:spPr>
          <a:xfrm>
            <a:off x="3681204" y="2852936"/>
            <a:ext cx="1488343" cy="0"/>
          </a:xfrm>
          <a:custGeom>
            <a:avLst/>
            <a:gdLst/>
            <a:ahLst/>
            <a:cxnLst/>
            <a:rect l="l" t="t" r="r" b="b"/>
            <a:pathLst>
              <a:path w="1740535">
                <a:moveTo>
                  <a:pt x="0" y="0"/>
                </a:moveTo>
                <a:lnTo>
                  <a:pt x="1740001" y="0"/>
                </a:lnTo>
              </a:path>
            </a:pathLst>
          </a:custGeom>
          <a:ln w="71996">
            <a:solidFill>
              <a:srgbClr val="426988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177" y="-4251"/>
            <a:ext cx="2293198" cy="2675502"/>
          </a:xfrm>
          <a:prstGeom prst="rect">
            <a:avLst/>
          </a:prstGeom>
        </p:spPr>
      </p:pic>
      <p:pic>
        <p:nvPicPr>
          <p:cNvPr id="11" name="Picture 2" descr="Risultati immagini per logo comune di mant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08" y="28938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619672" y="71221"/>
            <a:ext cx="5616624" cy="11967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Graduatoria delle priorità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381694"/>
              </p:ext>
            </p:extLst>
          </p:nvPr>
        </p:nvGraphicFramePr>
        <p:xfrm>
          <a:off x="303474" y="2204864"/>
          <a:ext cx="8249019" cy="17771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2275"/>
                <a:gridCol w="2803275"/>
                <a:gridCol w="1836543"/>
                <a:gridCol w="963187"/>
                <a:gridCol w="1093739"/>
              </a:tblGrid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N.</a:t>
                      </a:r>
                      <a:r>
                        <a:rPr lang="it-IT" baseline="0" dirty="0" smtClean="0"/>
                        <a:t> PROGETTO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TITOLO PROGETTO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BUDGET (EURO)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N.</a:t>
                      </a:r>
                      <a:r>
                        <a:rPr lang="it-IT" baseline="0" dirty="0" smtClean="0"/>
                        <a:t> VOTI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 i="1" dirty="0" smtClean="0"/>
                        <a:t>posizione</a:t>
                      </a:r>
                      <a:endParaRPr lang="it-IT" b="0" i="1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COLLEGAMENTO FRASSINO - LUNETTA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150.000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63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PANCHINE IN VIA BENTIVOGLIO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10.000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28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797" y="183122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Cosa finanziamo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1" y="1556792"/>
            <a:ext cx="2765263" cy="3226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3347864" y="1844824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Considerato il budget disponibile per il progetto «Idee in Comune 2019», pari a 200.000 euro, di cui 150.000 euro per Investimenti e 50.000 euro per Spese correnti, il Comune di Mantova, valutata la graduatoria delle priorità espressa dai cittadini attraverso il voto (online e cartaceo), ha approvato di finanziare i progetti che hanno ottenuto più preferenze:</a:t>
            </a:r>
          </a:p>
        </p:txBody>
      </p:sp>
    </p:spTree>
    <p:extLst>
      <p:ext uri="{BB962C8B-B14F-4D97-AF65-F5344CB8AC3E}">
        <p14:creationId xmlns:p14="http://schemas.microsoft.com/office/powerpoint/2010/main" val="28959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797" y="183122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Progetti finanziati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92823" y="1436105"/>
            <a:ext cx="8359548" cy="230832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1 classificato, 435 voti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PROGETTO n. 16</a:t>
            </a:r>
          </a:p>
          <a:p>
            <a:r>
              <a:rPr lang="it-IT" sz="2400" b="1" dirty="0">
                <a:solidFill>
                  <a:schemeClr val="bg1"/>
                </a:solidFill>
              </a:rPr>
              <a:t>«VIVIAMO INSIEME LE PERIFERIE: RIQUALIFICAZIONE 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bg1"/>
                </a:solidFill>
              </a:rPr>
              <a:t>E </a:t>
            </a:r>
            <a:r>
              <a:rPr lang="it-IT" sz="2400" b="1" dirty="0">
                <a:solidFill>
                  <a:schemeClr val="bg1"/>
                </a:solidFill>
              </a:rPr>
              <a:t>ATTREZZATURE PER LE AREE VERDI DI COLLE 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bg1"/>
                </a:solidFill>
              </a:rPr>
              <a:t>APERTO</a:t>
            </a:r>
            <a:r>
              <a:rPr lang="it-IT" sz="2400" b="1" dirty="0">
                <a:solidFill>
                  <a:schemeClr val="bg1"/>
                </a:solidFill>
              </a:rPr>
              <a:t>, CITTADELLA, FORMIGOSA E </a:t>
            </a:r>
            <a:r>
              <a:rPr lang="it-IT" sz="2400" b="1" dirty="0" smtClean="0">
                <a:solidFill>
                  <a:schemeClr val="bg1"/>
                </a:solidFill>
              </a:rPr>
              <a:t>RABIN»</a:t>
            </a:r>
            <a:endParaRPr lang="it-IT" sz="2400" b="1" dirty="0">
              <a:solidFill>
                <a:schemeClr val="bg1"/>
              </a:solidFill>
            </a:endParaRPr>
          </a:p>
          <a:p>
            <a:r>
              <a:rPr lang="it-IT" sz="2400" dirty="0" smtClean="0"/>
              <a:t>BUDGET </a:t>
            </a:r>
            <a:r>
              <a:rPr lang="it-IT" sz="2400" dirty="0"/>
              <a:t>STIMATO: </a:t>
            </a:r>
            <a:r>
              <a:rPr lang="it-IT" sz="2400" dirty="0" smtClean="0"/>
              <a:t>150.000 euro, Investimenti</a:t>
            </a:r>
            <a:endParaRPr lang="it-IT" sz="2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375" y="1639238"/>
            <a:ext cx="1104133" cy="128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tangolo 2"/>
          <p:cNvSpPr/>
          <p:nvPr/>
        </p:nvSpPr>
        <p:spPr>
          <a:xfrm>
            <a:off x="328379" y="3730942"/>
            <a:ext cx="84884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 smtClean="0">
                <a:solidFill>
                  <a:srgbClr val="000000"/>
                </a:solidFill>
                <a:latin typeface="Gotham Light"/>
              </a:rPr>
              <a:t>Obiettivo </a:t>
            </a:r>
            <a:r>
              <a:rPr lang="it-IT" sz="1600" i="1" dirty="0">
                <a:solidFill>
                  <a:srgbClr val="000000"/>
                </a:solidFill>
                <a:latin typeface="Gotham Light"/>
              </a:rPr>
              <a:t>comune della (unica) proposta concordata da diversi proponenti: aumentare/garantire una maggiore fruizione e vita sociale delle aree verdi presso i quartieri in oggetto. Prevedere interventi di ripristino pavimentazioni, riqualificazione e/o posa di nuove strutture come gazebo, panchine e tavoli, giochi per bambini e la dotazione di impianti illuminanti e videosorveglianza sono indicati come elementi qualificanti del progetto da dimensionare in base alle disponibilità e distribuire nei quattro quartieri a seconda delle necessità specifiche indicate nelle proposte originarie. 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13614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797" y="183122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Progetti finanziati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84450" y="2153701"/>
            <a:ext cx="8359548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bg1"/>
                </a:solidFill>
              </a:rPr>
              <a:t>3</a:t>
            </a:r>
            <a:r>
              <a:rPr lang="it-IT" sz="2400" b="1" i="1" dirty="0" smtClean="0">
                <a:solidFill>
                  <a:schemeClr val="bg1"/>
                </a:solidFill>
              </a:rPr>
              <a:t> classificato, 345 voti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PROGETTO n. </a:t>
            </a:r>
            <a:r>
              <a:rPr lang="it-IT" sz="2400" b="1" dirty="0">
                <a:solidFill>
                  <a:schemeClr val="bg1"/>
                </a:solidFill>
              </a:rPr>
              <a:t>7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smtClean="0">
                <a:solidFill>
                  <a:schemeClr val="bg1"/>
                </a:solidFill>
              </a:rPr>
              <a:t>«IMPARO LA BIODIVERSITA’»</a:t>
            </a:r>
            <a:endParaRPr lang="it-IT" sz="2400" b="1" dirty="0">
              <a:solidFill>
                <a:schemeClr val="bg1"/>
              </a:solidFill>
            </a:endParaRPr>
          </a:p>
          <a:p>
            <a:r>
              <a:rPr lang="it-IT" sz="2400" dirty="0"/>
              <a:t>BUDGET STIMATO: </a:t>
            </a:r>
            <a:r>
              <a:rPr lang="it-IT" sz="2400" dirty="0" smtClean="0"/>
              <a:t>20.000 euro, Spese correnti</a:t>
            </a:r>
            <a:endParaRPr lang="it-IT" sz="2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264" y="2269278"/>
            <a:ext cx="1104133" cy="128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tangolo 1"/>
          <p:cNvSpPr/>
          <p:nvPr/>
        </p:nvSpPr>
        <p:spPr>
          <a:xfrm>
            <a:off x="392823" y="3776159"/>
            <a:ext cx="8294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000000"/>
                </a:solidFill>
              </a:rPr>
              <a:t>Progetto per bambini in età prescolare e scolare, di educazione alla coscienza di sé ed alla conoscenza e al rispetto dell’ambiente, attraverso laboratori scientifici e ludici e attività con esperti.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3182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797" y="183122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Progetti finanziati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58503" y="1322569"/>
            <a:ext cx="8229600" cy="34163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</a:rPr>
              <a:t>10 classificato, 130 voti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PROGETTO n. 3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«DOPOSCUOLA»</a:t>
            </a:r>
            <a:endParaRPr lang="it-IT" sz="2400" b="1" dirty="0">
              <a:solidFill>
                <a:schemeClr val="bg1"/>
              </a:solidFill>
            </a:endParaRPr>
          </a:p>
          <a:p>
            <a:r>
              <a:rPr lang="it-IT" sz="2400" dirty="0"/>
              <a:t>BUDGET STIMATO: 5</a:t>
            </a:r>
            <a:r>
              <a:rPr lang="it-IT" sz="2400" dirty="0" smtClean="0"/>
              <a:t>0.000 euro, Spese correnti</a:t>
            </a:r>
            <a:endParaRPr lang="it-IT" sz="2400" dirty="0"/>
          </a:p>
          <a:p>
            <a:endParaRPr lang="it-IT" sz="2400" dirty="0" smtClean="0"/>
          </a:p>
          <a:p>
            <a:r>
              <a:rPr lang="it-IT" sz="2400" dirty="0" smtClean="0">
                <a:solidFill>
                  <a:srgbClr val="FF0000"/>
                </a:solidFill>
              </a:rPr>
              <a:t>IL PROGETTO SUPERA LA QUOTA DI RISORSE DISPONIBILI RESIDUE NEL CANALE DI SPESA CORRENTE – PERTANTO IL COMUNE DI MANTOVA DECIDE DI FINANZIARLO PER LA SOMMA RESIDUA DI EURO 30.000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375" y="1924463"/>
            <a:ext cx="1104133" cy="1288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tangolo 2"/>
          <p:cNvSpPr/>
          <p:nvPr/>
        </p:nvSpPr>
        <p:spPr>
          <a:xfrm>
            <a:off x="428555" y="4740807"/>
            <a:ext cx="8359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000000"/>
                </a:solidFill>
              </a:rPr>
              <a:t>Finanziare il progetto del doposcuola nelle scuole medie della città: potenziarlo ed eventualmente prolungarlo nel tempo.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8996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195" y="192423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Monitoraggio progetti finanziati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1" y="1556792"/>
            <a:ext cx="2765263" cy="3226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ttangolo 10"/>
          <p:cNvSpPr/>
          <p:nvPr/>
        </p:nvSpPr>
        <p:spPr>
          <a:xfrm>
            <a:off x="3779912" y="2315238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Sarà dato periodicamente </a:t>
            </a:r>
          </a:p>
          <a:p>
            <a:r>
              <a:rPr lang="it-IT" sz="2400" dirty="0" smtClean="0"/>
              <a:t>un aggiornamento circa lo stato di </a:t>
            </a:r>
          </a:p>
          <a:p>
            <a:r>
              <a:rPr lang="it-IT" sz="2400" dirty="0" smtClean="0"/>
              <a:t>avanzamento dei lavori, così che </a:t>
            </a:r>
          </a:p>
          <a:p>
            <a:r>
              <a:rPr lang="it-IT" sz="2400" dirty="0" smtClean="0"/>
              <a:t>la cittadinanza possa monitorare la realizzazione dei progetti finanziati.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304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195" y="192423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Monitoraggio progetti finanziati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1" y="1556792"/>
            <a:ext cx="2765263" cy="3226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62" y="1128945"/>
            <a:ext cx="2811849" cy="2135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22584"/>
            <a:ext cx="2880320" cy="23576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022583"/>
            <a:ext cx="3143597" cy="235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00808"/>
            <a:ext cx="9144518" cy="2376264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696" y="276915"/>
            <a:ext cx="5572512" cy="484622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20634">
              <a:spcBef>
                <a:spcPts val="86"/>
              </a:spcBef>
            </a:pPr>
            <a:r>
              <a:rPr spc="128" dirty="0"/>
              <a:t>P</a:t>
            </a:r>
            <a:r>
              <a:rPr lang="it-IT" spc="128" dirty="0"/>
              <a:t>ROCESSO PARTECIPATIVO</a:t>
            </a:r>
            <a:endParaRPr spc="214" dirty="0"/>
          </a:p>
        </p:txBody>
      </p:sp>
      <p:sp>
        <p:nvSpPr>
          <p:cNvPr id="3" name="object 3"/>
          <p:cNvSpPr/>
          <p:nvPr/>
        </p:nvSpPr>
        <p:spPr>
          <a:xfrm>
            <a:off x="3694912" y="980728"/>
            <a:ext cx="1488343" cy="0"/>
          </a:xfrm>
          <a:custGeom>
            <a:avLst/>
            <a:gdLst/>
            <a:ahLst/>
            <a:cxnLst/>
            <a:rect l="l" t="t" r="r" b="b"/>
            <a:pathLst>
              <a:path w="1740535">
                <a:moveTo>
                  <a:pt x="0" y="0"/>
                </a:moveTo>
                <a:lnTo>
                  <a:pt x="1740001" y="0"/>
                </a:lnTo>
              </a:path>
            </a:pathLst>
          </a:custGeom>
          <a:ln w="71996">
            <a:solidFill>
              <a:srgbClr val="426988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5024" y="4632038"/>
            <a:ext cx="209052" cy="40568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lang="it-IT" sz="2565" b="1" spc="43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56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0106" y="4071473"/>
            <a:ext cx="209052" cy="40568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lang="it-IT" sz="2565" b="1" spc="43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56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181" y="1891138"/>
            <a:ext cx="2478827" cy="3116132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73758" rIns="0" bIns="0" rtlCol="0">
            <a:spAutoFit/>
          </a:bodyPr>
          <a:lstStyle/>
          <a:p>
            <a:pPr marL="533758" algn="r">
              <a:spcBef>
                <a:spcPts val="1368"/>
              </a:spcBef>
            </a:pPr>
            <a:r>
              <a:rPr lang="it-IT" sz="1881" spc="90" dirty="0">
                <a:solidFill>
                  <a:srgbClr val="224C64"/>
                </a:solidFill>
                <a:latin typeface="Trebuchet MS"/>
                <a:cs typeface="Trebuchet MS"/>
              </a:rPr>
              <a:t>VOTAZIONE FINALE </a:t>
            </a:r>
            <a:r>
              <a:rPr lang="it-IT" sz="1881" spc="90" dirty="0" smtClean="0">
                <a:solidFill>
                  <a:srgbClr val="224C64"/>
                </a:solidFill>
                <a:latin typeface="Trebuchet MS"/>
                <a:cs typeface="Trebuchet MS"/>
              </a:rPr>
              <a:t>(</a:t>
            </a:r>
            <a:r>
              <a:rPr lang="it-IT" sz="1881" spc="90" dirty="0">
                <a:solidFill>
                  <a:srgbClr val="224C64"/>
                </a:solidFill>
                <a:latin typeface="Trebuchet MS"/>
                <a:cs typeface="Trebuchet MS"/>
              </a:rPr>
              <a:t>8</a:t>
            </a:r>
            <a:r>
              <a:rPr lang="it-IT" sz="1881" spc="90" dirty="0" smtClean="0">
                <a:solidFill>
                  <a:srgbClr val="224C64"/>
                </a:solidFill>
                <a:latin typeface="Trebuchet MS"/>
                <a:cs typeface="Trebuchet MS"/>
              </a:rPr>
              <a:t>-28 </a:t>
            </a:r>
            <a:r>
              <a:rPr lang="it-IT" sz="1881" spc="90" dirty="0">
                <a:solidFill>
                  <a:srgbClr val="224C64"/>
                </a:solidFill>
                <a:latin typeface="Trebuchet MS"/>
                <a:cs typeface="Trebuchet MS"/>
              </a:rPr>
              <a:t>ottobre </a:t>
            </a:r>
            <a:r>
              <a:rPr lang="it-IT" sz="1881" spc="90" dirty="0" smtClean="0">
                <a:solidFill>
                  <a:srgbClr val="224C64"/>
                </a:solidFill>
                <a:latin typeface="Trebuchet MS"/>
                <a:cs typeface="Trebuchet MS"/>
              </a:rPr>
              <a:t>2019)</a:t>
            </a:r>
            <a:endParaRPr sz="1881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860" algn="r">
              <a:spcBef>
                <a:spcPts val="817"/>
              </a:spcBef>
            </a:pPr>
            <a:r>
              <a:rPr lang="it-IT" sz="1600" b="1" spc="-30" dirty="0">
                <a:solidFill>
                  <a:srgbClr val="4D4E4E"/>
                </a:solidFill>
                <a:latin typeface="Arial"/>
                <a:cs typeface="Arial"/>
              </a:rPr>
              <a:t>I cittadini residenti di almeno 16 anni di </a:t>
            </a:r>
            <a:r>
              <a:rPr lang="it-IT" sz="1600" b="1" spc="-30" dirty="0" smtClean="0">
                <a:solidFill>
                  <a:srgbClr val="4D4E4E"/>
                </a:solidFill>
                <a:latin typeface="Arial"/>
                <a:cs typeface="Arial"/>
              </a:rPr>
              <a:t>età e gli studenti universitari iscritti presso le sedi di Mantova </a:t>
            </a:r>
            <a:r>
              <a:rPr lang="it-IT" sz="1600" spc="-30" dirty="0" smtClean="0">
                <a:solidFill>
                  <a:srgbClr val="4D4E4E"/>
                </a:solidFill>
                <a:latin typeface="Arial"/>
                <a:cs typeface="Arial"/>
              </a:rPr>
              <a:t>hanno votato fino </a:t>
            </a:r>
            <a:r>
              <a:rPr lang="it-IT" sz="1600" spc="-30" dirty="0">
                <a:solidFill>
                  <a:srgbClr val="4D4E4E"/>
                </a:solidFill>
                <a:latin typeface="Arial"/>
                <a:cs typeface="Arial"/>
              </a:rPr>
              <a:t>a 3 progetti preferiti, attraverso modalità online e cartacee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0348" y="2763183"/>
            <a:ext cx="1695224" cy="1647983"/>
          </a:xfrm>
          <a:custGeom>
            <a:avLst/>
            <a:gdLst/>
            <a:ahLst/>
            <a:cxnLst/>
            <a:rect l="l" t="t" r="r" b="b"/>
            <a:pathLst>
              <a:path w="1982470" h="1927225">
                <a:moveTo>
                  <a:pt x="677875" y="0"/>
                </a:moveTo>
                <a:lnTo>
                  <a:pt x="0" y="752856"/>
                </a:lnTo>
                <a:lnTo>
                  <a:pt x="313054" y="1716341"/>
                </a:lnTo>
                <a:lnTo>
                  <a:pt x="1303985" y="1926958"/>
                </a:lnTo>
                <a:lnTo>
                  <a:pt x="1981860" y="1174115"/>
                </a:lnTo>
                <a:lnTo>
                  <a:pt x="1668805" y="210629"/>
                </a:lnTo>
                <a:lnTo>
                  <a:pt x="677875" y="0"/>
                </a:lnTo>
                <a:close/>
              </a:path>
            </a:pathLst>
          </a:custGeom>
          <a:solidFill>
            <a:srgbClr val="D6E2EA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5083161"/>
            <a:ext cx="4238198" cy="1638537"/>
          </a:xfrm>
          <a:prstGeom prst="rect">
            <a:avLst/>
          </a:prstGeom>
        </p:spPr>
        <p:txBody>
          <a:bodyPr vert="horz" wrap="square" lIns="0" tIns="140092" rIns="0" bIns="0" rtlCol="0">
            <a:spAutoFit/>
          </a:bodyPr>
          <a:lstStyle/>
          <a:p>
            <a:pPr marL="566880" algn="r">
              <a:spcBef>
                <a:spcPts val="1103"/>
              </a:spcBef>
            </a:pPr>
            <a:r>
              <a:rPr lang="it-IT" sz="1881" spc="141" dirty="0">
                <a:solidFill>
                  <a:srgbClr val="224C64"/>
                </a:solidFill>
                <a:latin typeface="Trebuchet MS"/>
                <a:cs typeface="Trebuchet MS"/>
              </a:rPr>
              <a:t>ANALISI DI FATTIBILITA’ </a:t>
            </a:r>
            <a:r>
              <a:rPr lang="it-IT" sz="1881" spc="141" dirty="0" smtClean="0">
                <a:solidFill>
                  <a:srgbClr val="224C64"/>
                </a:solidFill>
                <a:latin typeface="Trebuchet MS"/>
                <a:cs typeface="Trebuchet MS"/>
              </a:rPr>
              <a:t>(giugno-settembre 2019)</a:t>
            </a:r>
            <a:endParaRPr sz="1881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68689" marR="20091" indent="-358372" algn="r">
              <a:spcBef>
                <a:spcPts val="650"/>
              </a:spcBef>
            </a:pPr>
            <a:r>
              <a:rPr lang="it-IT" sz="1600" spc="-17" dirty="0">
                <a:solidFill>
                  <a:srgbClr val="4D4E4E"/>
                </a:solidFill>
                <a:latin typeface="Arial"/>
                <a:cs typeface="Arial"/>
              </a:rPr>
              <a:t>I tecnici comunali </a:t>
            </a:r>
            <a:r>
              <a:rPr lang="it-IT" sz="1600" spc="-17" dirty="0" smtClean="0">
                <a:solidFill>
                  <a:srgbClr val="4D4E4E"/>
                </a:solidFill>
                <a:latin typeface="Arial"/>
                <a:cs typeface="Arial"/>
              </a:rPr>
              <a:t>hanno valutato </a:t>
            </a:r>
            <a:r>
              <a:rPr lang="it-IT" sz="1600" spc="-17" dirty="0">
                <a:solidFill>
                  <a:srgbClr val="4D4E4E"/>
                </a:solidFill>
                <a:latin typeface="Arial"/>
                <a:cs typeface="Arial"/>
              </a:rPr>
              <a:t>le proposte pervenute e </a:t>
            </a:r>
            <a:r>
              <a:rPr lang="it-IT" sz="1600" spc="-17" dirty="0" smtClean="0">
                <a:solidFill>
                  <a:srgbClr val="4D4E4E"/>
                </a:solidFill>
                <a:latin typeface="Arial"/>
                <a:cs typeface="Arial"/>
              </a:rPr>
              <a:t>definito i </a:t>
            </a:r>
            <a:r>
              <a:rPr lang="it-IT" sz="1600" spc="-17" dirty="0">
                <a:solidFill>
                  <a:srgbClr val="4D4E4E"/>
                </a:solidFill>
                <a:latin typeface="Arial"/>
                <a:cs typeface="Arial"/>
              </a:rPr>
              <a:t>progetti fattibili</a:t>
            </a:r>
            <a:r>
              <a:rPr sz="1600" spc="-17" dirty="0">
                <a:solidFill>
                  <a:srgbClr val="4D4E4E"/>
                </a:solidFill>
                <a:latin typeface="Arial"/>
                <a:cs typeface="Arial"/>
              </a:rPr>
              <a:t> </a:t>
            </a:r>
            <a:endParaRPr lang="it-IT" sz="1600" spc="-17" dirty="0">
              <a:solidFill>
                <a:srgbClr val="4D4E4E"/>
              </a:solidFill>
              <a:latin typeface="Arial"/>
              <a:cs typeface="Arial"/>
            </a:endParaRPr>
          </a:p>
          <a:p>
            <a:pPr marL="368689" marR="20091" indent="-358372" algn="r">
              <a:spcBef>
                <a:spcPts val="650"/>
              </a:spcBef>
            </a:pPr>
            <a:r>
              <a:rPr lang="it-IT" sz="1600" b="1" spc="-111" dirty="0">
                <a:solidFill>
                  <a:srgbClr val="426988"/>
                </a:solidFill>
                <a:latin typeface="Verdana"/>
                <a:cs typeface="Verdana"/>
              </a:rPr>
              <a:t>RISULTATO</a:t>
            </a:r>
            <a:r>
              <a:rPr sz="1600" b="1" spc="-111" dirty="0">
                <a:solidFill>
                  <a:srgbClr val="426988"/>
                </a:solidFill>
                <a:latin typeface="Verdana"/>
                <a:cs typeface="Verdana"/>
              </a:rPr>
              <a:t>:</a:t>
            </a:r>
            <a:r>
              <a:rPr sz="1600" b="1" spc="-141" dirty="0">
                <a:solidFill>
                  <a:srgbClr val="426988"/>
                </a:solidFill>
                <a:latin typeface="Verdana"/>
                <a:cs typeface="Verdana"/>
              </a:rPr>
              <a:t> </a:t>
            </a:r>
            <a:r>
              <a:rPr lang="it-IT" sz="1600" b="1" spc="-141" dirty="0" smtClean="0">
                <a:solidFill>
                  <a:srgbClr val="426988"/>
                </a:solidFill>
                <a:latin typeface="Verdana"/>
                <a:cs typeface="Verdana"/>
              </a:rPr>
              <a:t>16 </a:t>
            </a:r>
            <a:r>
              <a:rPr sz="1600" b="1" spc="-158" dirty="0" smtClean="0">
                <a:solidFill>
                  <a:srgbClr val="426988"/>
                </a:solidFill>
                <a:latin typeface="Verdana"/>
                <a:cs typeface="Verdana"/>
              </a:rPr>
              <a:t>PRO</a:t>
            </a:r>
            <a:r>
              <a:rPr lang="it-IT" sz="1600" b="1" spc="-158" dirty="0">
                <a:solidFill>
                  <a:srgbClr val="426988"/>
                </a:solidFill>
                <a:latin typeface="Verdana"/>
                <a:cs typeface="Verdana"/>
              </a:rPr>
              <a:t>GETTI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512" y="223309"/>
            <a:ext cx="965452" cy="288440"/>
          </a:xfrm>
          <a:prstGeom prst="rect">
            <a:avLst/>
          </a:prstGeom>
          <a:solidFill>
            <a:srgbClr val="426988"/>
          </a:solidFill>
        </p:spPr>
        <p:txBody>
          <a:bodyPr vert="horz" wrap="square" lIns="0" tIns="41810" rIns="0" bIns="0" rtlCol="0">
            <a:spAutoFit/>
          </a:bodyPr>
          <a:lstStyle/>
          <a:p>
            <a:pPr marL="100453">
              <a:spcBef>
                <a:spcPts val="329"/>
              </a:spcBef>
            </a:pPr>
            <a:r>
              <a:rPr sz="1600" spc="-38" dirty="0">
                <a:solidFill>
                  <a:srgbClr val="FFFFFF"/>
                </a:solidFill>
                <a:latin typeface="Arial"/>
                <a:cs typeface="Arial"/>
              </a:rPr>
              <a:t>OFFLINE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9512" y="511749"/>
            <a:ext cx="965452" cy="292278"/>
          </a:xfrm>
          <a:prstGeom prst="rect">
            <a:avLst/>
          </a:prstGeom>
          <a:solidFill>
            <a:srgbClr val="F99E2C"/>
          </a:solidFill>
        </p:spPr>
        <p:txBody>
          <a:bodyPr vert="horz" wrap="square" lIns="0" tIns="45611" rIns="0" bIns="0" rtlCol="0">
            <a:spAutoFit/>
          </a:bodyPr>
          <a:lstStyle/>
          <a:p>
            <a:pPr marL="99367">
              <a:spcBef>
                <a:spcPts val="359"/>
              </a:spcBef>
            </a:pPr>
            <a:r>
              <a:rPr sz="1600" spc="-38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54229" y="3733380"/>
            <a:ext cx="662451" cy="521273"/>
          </a:xfrm>
          <a:custGeom>
            <a:avLst/>
            <a:gdLst/>
            <a:ahLst/>
            <a:cxnLst/>
            <a:rect l="l" t="t" r="r" b="b"/>
            <a:pathLst>
              <a:path w="774700" h="609600">
                <a:moveTo>
                  <a:pt x="219176" y="0"/>
                </a:moveTo>
                <a:lnTo>
                  <a:pt x="0" y="609307"/>
                </a:lnTo>
                <a:lnTo>
                  <a:pt x="774230" y="325183"/>
                </a:lnTo>
                <a:lnTo>
                  <a:pt x="2191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46692" y="3726723"/>
            <a:ext cx="680370" cy="535391"/>
          </a:xfrm>
          <a:custGeom>
            <a:avLst/>
            <a:gdLst/>
            <a:ahLst/>
            <a:cxnLst/>
            <a:rect l="l" t="t" r="r" b="b"/>
            <a:pathLst>
              <a:path w="795654" h="626110">
                <a:moveTo>
                  <a:pt x="223012" y="5994"/>
                </a:moveTo>
                <a:lnTo>
                  <a:pt x="3835" y="615302"/>
                </a:lnTo>
                <a:lnTo>
                  <a:pt x="0" y="625957"/>
                </a:lnTo>
                <a:lnTo>
                  <a:pt x="10629" y="622058"/>
                </a:lnTo>
                <a:lnTo>
                  <a:pt x="784860" y="337934"/>
                </a:lnTo>
                <a:lnTo>
                  <a:pt x="795388" y="334073"/>
                </a:lnTo>
                <a:lnTo>
                  <a:pt x="785710" y="328409"/>
                </a:lnTo>
                <a:lnTo>
                  <a:pt x="230657" y="3225"/>
                </a:lnTo>
                <a:lnTo>
                  <a:pt x="225171" y="0"/>
                </a:lnTo>
                <a:lnTo>
                  <a:pt x="223012" y="5994"/>
                </a:lnTo>
                <a:close/>
              </a:path>
            </a:pathLst>
          </a:custGeom>
          <a:ln w="3175">
            <a:solidFill>
              <a:srgbClr val="8698AA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58757" y="3737376"/>
            <a:ext cx="651591" cy="512585"/>
          </a:xfrm>
          <a:custGeom>
            <a:avLst/>
            <a:gdLst/>
            <a:ahLst/>
            <a:cxnLst/>
            <a:rect l="l" t="t" r="r" b="b"/>
            <a:pathLst>
              <a:path w="762000" h="599439">
                <a:moveTo>
                  <a:pt x="215582" y="0"/>
                </a:moveTo>
                <a:lnTo>
                  <a:pt x="198999" y="46098"/>
                </a:lnTo>
                <a:lnTo>
                  <a:pt x="182417" y="92197"/>
                </a:lnTo>
                <a:lnTo>
                  <a:pt x="165833" y="138297"/>
                </a:lnTo>
                <a:lnTo>
                  <a:pt x="149250" y="184398"/>
                </a:lnTo>
                <a:lnTo>
                  <a:pt x="132666" y="230499"/>
                </a:lnTo>
                <a:lnTo>
                  <a:pt x="116083" y="276600"/>
                </a:lnTo>
                <a:lnTo>
                  <a:pt x="99499" y="322702"/>
                </a:lnTo>
                <a:lnTo>
                  <a:pt x="82915" y="368804"/>
                </a:lnTo>
                <a:lnTo>
                  <a:pt x="66332" y="414906"/>
                </a:lnTo>
                <a:lnTo>
                  <a:pt x="49748" y="461008"/>
                </a:lnTo>
                <a:lnTo>
                  <a:pt x="33165" y="507110"/>
                </a:lnTo>
                <a:lnTo>
                  <a:pt x="16582" y="553211"/>
                </a:lnTo>
                <a:lnTo>
                  <a:pt x="0" y="599313"/>
                </a:lnTo>
                <a:lnTo>
                  <a:pt x="47594" y="581846"/>
                </a:lnTo>
                <a:lnTo>
                  <a:pt x="95188" y="564380"/>
                </a:lnTo>
                <a:lnTo>
                  <a:pt x="142783" y="546913"/>
                </a:lnTo>
                <a:lnTo>
                  <a:pt x="190378" y="529447"/>
                </a:lnTo>
                <a:lnTo>
                  <a:pt x="237973" y="511980"/>
                </a:lnTo>
                <a:lnTo>
                  <a:pt x="285568" y="494514"/>
                </a:lnTo>
                <a:lnTo>
                  <a:pt x="333164" y="477047"/>
                </a:lnTo>
                <a:lnTo>
                  <a:pt x="380760" y="459581"/>
                </a:lnTo>
                <a:lnTo>
                  <a:pt x="428356" y="442114"/>
                </a:lnTo>
                <a:lnTo>
                  <a:pt x="475952" y="424648"/>
                </a:lnTo>
                <a:lnTo>
                  <a:pt x="523548" y="407181"/>
                </a:lnTo>
                <a:lnTo>
                  <a:pt x="571144" y="389715"/>
                </a:lnTo>
                <a:lnTo>
                  <a:pt x="618740" y="372248"/>
                </a:lnTo>
                <a:lnTo>
                  <a:pt x="666337" y="354782"/>
                </a:lnTo>
                <a:lnTo>
                  <a:pt x="713933" y="337315"/>
                </a:lnTo>
                <a:lnTo>
                  <a:pt x="761530" y="319849"/>
                </a:lnTo>
                <a:lnTo>
                  <a:pt x="716032" y="293195"/>
                </a:lnTo>
                <a:lnTo>
                  <a:pt x="670536" y="266542"/>
                </a:lnTo>
                <a:lnTo>
                  <a:pt x="625040" y="239888"/>
                </a:lnTo>
                <a:lnTo>
                  <a:pt x="579545" y="213235"/>
                </a:lnTo>
                <a:lnTo>
                  <a:pt x="534050" y="186582"/>
                </a:lnTo>
                <a:lnTo>
                  <a:pt x="488556" y="159929"/>
                </a:lnTo>
                <a:lnTo>
                  <a:pt x="443061" y="133276"/>
                </a:lnTo>
                <a:lnTo>
                  <a:pt x="397566" y="106622"/>
                </a:lnTo>
                <a:lnTo>
                  <a:pt x="352071" y="79967"/>
                </a:lnTo>
                <a:lnTo>
                  <a:pt x="306576" y="53312"/>
                </a:lnTo>
                <a:lnTo>
                  <a:pt x="261079" y="26656"/>
                </a:lnTo>
                <a:lnTo>
                  <a:pt x="215582" y="0"/>
                </a:lnTo>
                <a:close/>
              </a:path>
            </a:pathLst>
          </a:custGeom>
          <a:ln w="6350">
            <a:solidFill>
              <a:srgbClr val="8698AA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60066" y="4049304"/>
            <a:ext cx="253035" cy="155839"/>
          </a:xfrm>
          <a:custGeom>
            <a:avLst/>
            <a:gdLst/>
            <a:ahLst/>
            <a:cxnLst/>
            <a:rect l="l" t="t" r="r" b="b"/>
            <a:pathLst>
              <a:path w="295910" h="182245">
                <a:moveTo>
                  <a:pt x="244398" y="0"/>
                </a:moveTo>
                <a:lnTo>
                  <a:pt x="0" y="117157"/>
                </a:lnTo>
                <a:lnTo>
                  <a:pt x="35839" y="181749"/>
                </a:lnTo>
                <a:lnTo>
                  <a:pt x="295770" y="89560"/>
                </a:lnTo>
                <a:lnTo>
                  <a:pt x="24439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67104" y="2962753"/>
            <a:ext cx="662451" cy="521273"/>
          </a:xfrm>
          <a:custGeom>
            <a:avLst/>
            <a:gdLst/>
            <a:ahLst/>
            <a:cxnLst/>
            <a:rect l="l" t="t" r="r" b="b"/>
            <a:pathLst>
              <a:path w="774700" h="609600">
                <a:moveTo>
                  <a:pt x="774230" y="0"/>
                </a:moveTo>
                <a:lnTo>
                  <a:pt x="0" y="284124"/>
                </a:lnTo>
                <a:lnTo>
                  <a:pt x="555053" y="609307"/>
                </a:lnTo>
                <a:lnTo>
                  <a:pt x="7742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56549" y="2955173"/>
            <a:ext cx="680370" cy="535391"/>
          </a:xfrm>
          <a:custGeom>
            <a:avLst/>
            <a:gdLst/>
            <a:ahLst/>
            <a:cxnLst/>
            <a:rect l="l" t="t" r="r" b="b"/>
            <a:pathLst>
              <a:path w="795654" h="626110">
                <a:moveTo>
                  <a:pt x="572376" y="619963"/>
                </a:moveTo>
                <a:lnTo>
                  <a:pt x="791552" y="10655"/>
                </a:lnTo>
                <a:lnTo>
                  <a:pt x="795388" y="0"/>
                </a:lnTo>
                <a:lnTo>
                  <a:pt x="784758" y="3898"/>
                </a:lnTo>
                <a:lnTo>
                  <a:pt x="10528" y="288023"/>
                </a:lnTo>
                <a:lnTo>
                  <a:pt x="0" y="291884"/>
                </a:lnTo>
                <a:lnTo>
                  <a:pt x="9677" y="297548"/>
                </a:lnTo>
                <a:lnTo>
                  <a:pt x="564730" y="622731"/>
                </a:lnTo>
                <a:lnTo>
                  <a:pt x="570217" y="625957"/>
                </a:lnTo>
                <a:lnTo>
                  <a:pt x="572376" y="619963"/>
                </a:lnTo>
                <a:close/>
              </a:path>
            </a:pathLst>
          </a:custGeom>
          <a:ln w="3175">
            <a:solidFill>
              <a:srgbClr val="8698AA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73447" y="2967304"/>
            <a:ext cx="651591" cy="512585"/>
          </a:xfrm>
          <a:custGeom>
            <a:avLst/>
            <a:gdLst/>
            <a:ahLst/>
            <a:cxnLst/>
            <a:rect l="l" t="t" r="r" b="b"/>
            <a:pathLst>
              <a:path w="762000" h="599439">
                <a:moveTo>
                  <a:pt x="545947" y="599313"/>
                </a:moveTo>
                <a:lnTo>
                  <a:pt x="562530" y="553214"/>
                </a:lnTo>
                <a:lnTo>
                  <a:pt x="579112" y="507115"/>
                </a:lnTo>
                <a:lnTo>
                  <a:pt x="595696" y="461015"/>
                </a:lnTo>
                <a:lnTo>
                  <a:pt x="612279" y="414914"/>
                </a:lnTo>
                <a:lnTo>
                  <a:pt x="628863" y="368813"/>
                </a:lnTo>
                <a:lnTo>
                  <a:pt x="645446" y="322712"/>
                </a:lnTo>
                <a:lnTo>
                  <a:pt x="662030" y="276610"/>
                </a:lnTo>
                <a:lnTo>
                  <a:pt x="678614" y="230508"/>
                </a:lnTo>
                <a:lnTo>
                  <a:pt x="695198" y="184406"/>
                </a:lnTo>
                <a:lnTo>
                  <a:pt x="711781" y="138304"/>
                </a:lnTo>
                <a:lnTo>
                  <a:pt x="728364" y="92202"/>
                </a:lnTo>
                <a:lnTo>
                  <a:pt x="744947" y="46101"/>
                </a:lnTo>
                <a:lnTo>
                  <a:pt x="761530" y="0"/>
                </a:lnTo>
                <a:lnTo>
                  <a:pt x="713935" y="17466"/>
                </a:lnTo>
                <a:lnTo>
                  <a:pt x="666341" y="34932"/>
                </a:lnTo>
                <a:lnTo>
                  <a:pt x="618746" y="52399"/>
                </a:lnTo>
                <a:lnTo>
                  <a:pt x="571151" y="69865"/>
                </a:lnTo>
                <a:lnTo>
                  <a:pt x="523556" y="87332"/>
                </a:lnTo>
                <a:lnTo>
                  <a:pt x="475961" y="104798"/>
                </a:lnTo>
                <a:lnTo>
                  <a:pt x="428365" y="122265"/>
                </a:lnTo>
                <a:lnTo>
                  <a:pt x="380769" y="139731"/>
                </a:lnTo>
                <a:lnTo>
                  <a:pt x="333173" y="157198"/>
                </a:lnTo>
                <a:lnTo>
                  <a:pt x="285577" y="174664"/>
                </a:lnTo>
                <a:lnTo>
                  <a:pt x="237981" y="192131"/>
                </a:lnTo>
                <a:lnTo>
                  <a:pt x="190385" y="209597"/>
                </a:lnTo>
                <a:lnTo>
                  <a:pt x="142789" y="227064"/>
                </a:lnTo>
                <a:lnTo>
                  <a:pt x="95192" y="244530"/>
                </a:lnTo>
                <a:lnTo>
                  <a:pt x="47596" y="261997"/>
                </a:lnTo>
                <a:lnTo>
                  <a:pt x="0" y="279463"/>
                </a:lnTo>
                <a:lnTo>
                  <a:pt x="45497" y="306117"/>
                </a:lnTo>
                <a:lnTo>
                  <a:pt x="90993" y="332770"/>
                </a:lnTo>
                <a:lnTo>
                  <a:pt x="136489" y="359424"/>
                </a:lnTo>
                <a:lnTo>
                  <a:pt x="181984" y="386077"/>
                </a:lnTo>
                <a:lnTo>
                  <a:pt x="227479" y="412730"/>
                </a:lnTo>
                <a:lnTo>
                  <a:pt x="272973" y="439383"/>
                </a:lnTo>
                <a:lnTo>
                  <a:pt x="318468" y="466036"/>
                </a:lnTo>
                <a:lnTo>
                  <a:pt x="363963" y="492690"/>
                </a:lnTo>
                <a:lnTo>
                  <a:pt x="409458" y="519345"/>
                </a:lnTo>
                <a:lnTo>
                  <a:pt x="454953" y="546000"/>
                </a:lnTo>
                <a:lnTo>
                  <a:pt x="500450" y="572656"/>
                </a:lnTo>
                <a:lnTo>
                  <a:pt x="545947" y="599313"/>
                </a:lnTo>
                <a:close/>
              </a:path>
            </a:pathLst>
          </a:custGeom>
          <a:ln w="6350">
            <a:solidFill>
              <a:srgbClr val="8698AA"/>
            </a:solidFill>
          </a:ln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70400" y="3012438"/>
            <a:ext cx="253035" cy="155839"/>
          </a:xfrm>
          <a:custGeom>
            <a:avLst/>
            <a:gdLst/>
            <a:ahLst/>
            <a:cxnLst/>
            <a:rect l="l" t="t" r="r" b="b"/>
            <a:pathLst>
              <a:path w="295909" h="182245">
                <a:moveTo>
                  <a:pt x="259930" y="0"/>
                </a:moveTo>
                <a:lnTo>
                  <a:pt x="0" y="92189"/>
                </a:lnTo>
                <a:lnTo>
                  <a:pt x="51371" y="181749"/>
                </a:lnTo>
                <a:lnTo>
                  <a:pt x="295770" y="64592"/>
                </a:lnTo>
                <a:lnTo>
                  <a:pt x="25993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98068" y="2622959"/>
            <a:ext cx="264438" cy="528332"/>
          </a:xfrm>
          <a:custGeom>
            <a:avLst/>
            <a:gdLst/>
            <a:ahLst/>
            <a:cxnLst/>
            <a:rect l="l" t="t" r="r" b="b"/>
            <a:pathLst>
              <a:path w="309245" h="617854">
                <a:moveTo>
                  <a:pt x="308660" y="0"/>
                </a:moveTo>
                <a:lnTo>
                  <a:pt x="263051" y="3345"/>
                </a:lnTo>
                <a:lnTo>
                  <a:pt x="219518" y="13064"/>
                </a:lnTo>
                <a:lnTo>
                  <a:pt x="178541" y="28680"/>
                </a:lnTo>
                <a:lnTo>
                  <a:pt x="140595" y="49716"/>
                </a:lnTo>
                <a:lnTo>
                  <a:pt x="106160" y="75694"/>
                </a:lnTo>
                <a:lnTo>
                  <a:pt x="75712" y="106137"/>
                </a:lnTo>
                <a:lnTo>
                  <a:pt x="49729" y="140570"/>
                </a:lnTo>
                <a:lnTo>
                  <a:pt x="28689" y="178514"/>
                </a:lnTo>
                <a:lnTo>
                  <a:pt x="13069" y="219493"/>
                </a:lnTo>
                <a:lnTo>
                  <a:pt x="3346" y="263030"/>
                </a:lnTo>
                <a:lnTo>
                  <a:pt x="0" y="308648"/>
                </a:lnTo>
                <a:lnTo>
                  <a:pt x="3346" y="354254"/>
                </a:lnTo>
                <a:lnTo>
                  <a:pt x="13069" y="397785"/>
                </a:lnTo>
                <a:lnTo>
                  <a:pt x="28689" y="438762"/>
                </a:lnTo>
                <a:lnTo>
                  <a:pt x="49729" y="476707"/>
                </a:lnTo>
                <a:lnTo>
                  <a:pt x="75712" y="511143"/>
                </a:lnTo>
                <a:lnTo>
                  <a:pt x="106160" y="541592"/>
                </a:lnTo>
                <a:lnTo>
                  <a:pt x="140595" y="567576"/>
                </a:lnTo>
                <a:lnTo>
                  <a:pt x="178541" y="588617"/>
                </a:lnTo>
                <a:lnTo>
                  <a:pt x="219518" y="604238"/>
                </a:lnTo>
                <a:lnTo>
                  <a:pt x="263051" y="613961"/>
                </a:lnTo>
                <a:lnTo>
                  <a:pt x="308660" y="617308"/>
                </a:lnTo>
                <a:lnTo>
                  <a:pt x="308660" y="0"/>
                </a:lnTo>
                <a:close/>
              </a:path>
            </a:pathLst>
          </a:custGeom>
          <a:solidFill>
            <a:srgbClr val="F99E2D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36176" y="2649039"/>
            <a:ext cx="209052" cy="40568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lang="it-IT" sz="2565" b="1" spc="43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56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71119" y="2152581"/>
            <a:ext cx="264438" cy="528332"/>
          </a:xfrm>
          <a:custGeom>
            <a:avLst/>
            <a:gdLst/>
            <a:ahLst/>
            <a:cxnLst/>
            <a:rect l="l" t="t" r="r" b="b"/>
            <a:pathLst>
              <a:path w="309245" h="617855">
                <a:moveTo>
                  <a:pt x="308660" y="0"/>
                </a:moveTo>
                <a:lnTo>
                  <a:pt x="263051" y="3345"/>
                </a:lnTo>
                <a:lnTo>
                  <a:pt x="219518" y="13064"/>
                </a:lnTo>
                <a:lnTo>
                  <a:pt x="178541" y="28680"/>
                </a:lnTo>
                <a:lnTo>
                  <a:pt x="140595" y="49716"/>
                </a:lnTo>
                <a:lnTo>
                  <a:pt x="106160" y="75694"/>
                </a:lnTo>
                <a:lnTo>
                  <a:pt x="75712" y="106137"/>
                </a:lnTo>
                <a:lnTo>
                  <a:pt x="49729" y="140570"/>
                </a:lnTo>
                <a:lnTo>
                  <a:pt x="28689" y="178514"/>
                </a:lnTo>
                <a:lnTo>
                  <a:pt x="13069" y="219493"/>
                </a:lnTo>
                <a:lnTo>
                  <a:pt x="3346" y="263030"/>
                </a:lnTo>
                <a:lnTo>
                  <a:pt x="0" y="308648"/>
                </a:lnTo>
                <a:lnTo>
                  <a:pt x="3346" y="354254"/>
                </a:lnTo>
                <a:lnTo>
                  <a:pt x="13069" y="397785"/>
                </a:lnTo>
                <a:lnTo>
                  <a:pt x="28689" y="438762"/>
                </a:lnTo>
                <a:lnTo>
                  <a:pt x="49729" y="476707"/>
                </a:lnTo>
                <a:lnTo>
                  <a:pt x="75712" y="511143"/>
                </a:lnTo>
                <a:lnTo>
                  <a:pt x="106160" y="541592"/>
                </a:lnTo>
                <a:lnTo>
                  <a:pt x="140595" y="567576"/>
                </a:lnTo>
                <a:lnTo>
                  <a:pt x="178541" y="588617"/>
                </a:lnTo>
                <a:lnTo>
                  <a:pt x="219518" y="604238"/>
                </a:lnTo>
                <a:lnTo>
                  <a:pt x="263051" y="613961"/>
                </a:lnTo>
                <a:lnTo>
                  <a:pt x="308660" y="617308"/>
                </a:lnTo>
                <a:lnTo>
                  <a:pt x="308660" y="0"/>
                </a:lnTo>
                <a:close/>
              </a:path>
            </a:pathLst>
          </a:custGeom>
          <a:solidFill>
            <a:srgbClr val="F99E2D"/>
          </a:solid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03338" y="2182816"/>
            <a:ext cx="179917" cy="40568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>
              <a:spcBef>
                <a:spcPts val="86"/>
              </a:spcBef>
            </a:pPr>
            <a:r>
              <a:rPr lang="it-IT" sz="2565" b="1" spc="43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56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88406" y="1367536"/>
            <a:ext cx="2955594" cy="3505701"/>
          </a:xfrm>
          <a:prstGeom prst="rect">
            <a:avLst/>
          </a:prstGeom>
        </p:spPr>
        <p:txBody>
          <a:bodyPr vert="horz" wrap="square" lIns="0" tIns="137920" rIns="0" bIns="0" rtlCol="0">
            <a:spAutoFit/>
          </a:bodyPr>
          <a:lstStyle/>
          <a:p>
            <a:pPr marL="10860">
              <a:spcBef>
                <a:spcPts val="1086"/>
              </a:spcBef>
            </a:pPr>
            <a:r>
              <a:rPr lang="it-IT" sz="1881" spc="162" dirty="0">
                <a:solidFill>
                  <a:srgbClr val="224C64"/>
                </a:solidFill>
                <a:latin typeface="Trebuchet MS"/>
                <a:cs typeface="Arial"/>
              </a:rPr>
              <a:t>RACCOLTA DELLE IDEE </a:t>
            </a:r>
            <a:r>
              <a:rPr lang="it-IT" sz="1881" spc="162" dirty="0" smtClean="0">
                <a:solidFill>
                  <a:srgbClr val="224C64"/>
                </a:solidFill>
                <a:latin typeface="Trebuchet MS"/>
                <a:cs typeface="Arial"/>
              </a:rPr>
              <a:t>(29 </a:t>
            </a:r>
            <a:r>
              <a:rPr lang="it-IT" sz="1881" spc="162" dirty="0">
                <a:solidFill>
                  <a:srgbClr val="224C64"/>
                </a:solidFill>
                <a:latin typeface="Trebuchet MS"/>
                <a:cs typeface="Arial"/>
              </a:rPr>
              <a:t>aprile-20 maggio </a:t>
            </a:r>
            <a:r>
              <a:rPr lang="it-IT" sz="1881" spc="162" dirty="0" smtClean="0">
                <a:solidFill>
                  <a:srgbClr val="224C64"/>
                </a:solidFill>
                <a:latin typeface="Trebuchet MS"/>
                <a:cs typeface="Arial"/>
              </a:rPr>
              <a:t>2019)</a:t>
            </a:r>
            <a:endParaRPr lang="it-IT" sz="1600" spc="-30" dirty="0">
              <a:solidFill>
                <a:srgbClr val="4D4E4E"/>
              </a:solidFill>
              <a:latin typeface="Arial"/>
              <a:cs typeface="Arial"/>
            </a:endParaRPr>
          </a:p>
          <a:p>
            <a:pPr marL="10860">
              <a:spcBef>
                <a:spcPts val="1086"/>
              </a:spcBef>
            </a:pPr>
            <a:r>
              <a:rPr lang="it-IT" sz="1600" spc="-30" dirty="0">
                <a:solidFill>
                  <a:srgbClr val="4D4E4E"/>
                </a:solidFill>
                <a:latin typeface="Arial"/>
                <a:cs typeface="Arial"/>
              </a:rPr>
              <a:t>I </a:t>
            </a:r>
            <a:r>
              <a:rPr lang="it-IT" sz="1600" b="1" spc="-30" dirty="0">
                <a:solidFill>
                  <a:srgbClr val="4D4E4E"/>
                </a:solidFill>
                <a:latin typeface="Arial"/>
                <a:cs typeface="Arial"/>
              </a:rPr>
              <a:t>cittadini residenti di almeno 16 anni di età </a:t>
            </a:r>
            <a:r>
              <a:rPr lang="it-IT" sz="1600" b="1" spc="-30" dirty="0" smtClean="0">
                <a:solidFill>
                  <a:srgbClr val="4D4E4E"/>
                </a:solidFill>
                <a:latin typeface="Arial"/>
                <a:cs typeface="Arial"/>
              </a:rPr>
              <a:t>e gli studenti universitari iscritti presso le sedi di Mantova</a:t>
            </a:r>
            <a:r>
              <a:rPr lang="it-IT" sz="1600" spc="-30" dirty="0" smtClean="0">
                <a:solidFill>
                  <a:srgbClr val="4D4E4E"/>
                </a:solidFill>
                <a:latin typeface="Arial"/>
                <a:cs typeface="Arial"/>
              </a:rPr>
              <a:t> hanno presentato la </a:t>
            </a:r>
            <a:r>
              <a:rPr lang="it-IT" sz="1600" spc="-30" dirty="0">
                <a:solidFill>
                  <a:srgbClr val="4D4E4E"/>
                </a:solidFill>
                <a:latin typeface="Arial"/>
                <a:cs typeface="Arial"/>
              </a:rPr>
              <a:t>propria idea per Mantova attraverso modalità online e </a:t>
            </a:r>
            <a:r>
              <a:rPr lang="it-IT" sz="1600" spc="-30" dirty="0" smtClean="0">
                <a:solidFill>
                  <a:srgbClr val="4D4E4E"/>
                </a:solidFill>
                <a:latin typeface="Arial"/>
                <a:cs typeface="Arial"/>
              </a:rPr>
              <a:t>cartacee </a:t>
            </a:r>
          </a:p>
          <a:p>
            <a:pPr marL="10860">
              <a:spcBef>
                <a:spcPts val="1086"/>
              </a:spcBef>
            </a:pPr>
            <a:r>
              <a:rPr lang="it-IT" sz="1600" b="1" spc="-111" dirty="0" smtClean="0">
                <a:solidFill>
                  <a:srgbClr val="426988"/>
                </a:solidFill>
                <a:latin typeface="Verdana"/>
                <a:cs typeface="Verdana"/>
              </a:rPr>
              <a:t>RISULTATO:</a:t>
            </a:r>
            <a:r>
              <a:rPr lang="it-IT" sz="1600" b="1" spc="-81" dirty="0" smtClean="0">
                <a:solidFill>
                  <a:srgbClr val="426988"/>
                </a:solidFill>
                <a:latin typeface="Verdana"/>
                <a:cs typeface="Verdana"/>
              </a:rPr>
              <a:t> </a:t>
            </a:r>
            <a:r>
              <a:rPr lang="it-IT" sz="1600" b="1" spc="-162" dirty="0" smtClean="0">
                <a:solidFill>
                  <a:srgbClr val="426988"/>
                </a:solidFill>
                <a:latin typeface="Verdana"/>
                <a:cs typeface="Verdana"/>
              </a:rPr>
              <a:t>67 IDEE RACCOLTE</a:t>
            </a:r>
            <a:endParaRPr lang="it-IT"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21952" y="5083161"/>
            <a:ext cx="4790408" cy="1754264"/>
          </a:xfrm>
          <a:prstGeom prst="rect">
            <a:avLst/>
          </a:prstGeom>
          <a:noFill/>
          <a:effectLst/>
        </p:spPr>
        <p:txBody>
          <a:bodyPr vert="horz" wrap="square" lIns="0" tIns="10860" rIns="0" bIns="0" rtlCol="0">
            <a:spAutoFit/>
          </a:bodyPr>
          <a:lstStyle/>
          <a:p>
            <a:pPr marL="10860" marR="778103">
              <a:spcBef>
                <a:spcPts val="86"/>
              </a:spcBef>
            </a:pPr>
            <a:r>
              <a:rPr lang="it-IT" sz="1881" spc="111" dirty="0">
                <a:solidFill>
                  <a:srgbClr val="224C64"/>
                </a:solidFill>
                <a:latin typeface="Trebuchet MS"/>
                <a:cs typeface="Trebuchet MS"/>
              </a:rPr>
              <a:t>WORKSHOP DI CO-PROGETTAZIONE </a:t>
            </a:r>
            <a:r>
              <a:rPr lang="it-IT" sz="1881" spc="111" dirty="0" smtClean="0">
                <a:solidFill>
                  <a:srgbClr val="224C64"/>
                </a:solidFill>
                <a:latin typeface="Trebuchet MS"/>
                <a:cs typeface="Trebuchet MS"/>
              </a:rPr>
              <a:t>(1 </a:t>
            </a:r>
            <a:r>
              <a:rPr lang="it-IT" sz="1881" spc="111" dirty="0">
                <a:solidFill>
                  <a:srgbClr val="224C64"/>
                </a:solidFill>
                <a:latin typeface="Trebuchet MS"/>
                <a:cs typeface="Trebuchet MS"/>
              </a:rPr>
              <a:t>giugno </a:t>
            </a:r>
            <a:r>
              <a:rPr lang="it-IT" sz="1881" spc="111" dirty="0" smtClean="0">
                <a:solidFill>
                  <a:srgbClr val="224C64"/>
                </a:solidFill>
                <a:latin typeface="Trebuchet MS"/>
                <a:cs typeface="Trebuchet MS"/>
              </a:rPr>
              <a:t>2019)</a:t>
            </a:r>
            <a:endParaRPr sz="1881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860" marR="4344">
              <a:spcBef>
                <a:spcPts val="731"/>
              </a:spcBef>
            </a:pPr>
            <a:r>
              <a:rPr lang="it-IT" sz="1600" spc="26" dirty="0">
                <a:solidFill>
                  <a:srgbClr val="4D4E4E"/>
                </a:solidFill>
                <a:latin typeface="Arial"/>
                <a:cs typeface="Arial"/>
              </a:rPr>
              <a:t>I </a:t>
            </a:r>
            <a:r>
              <a:rPr lang="it-IT" sz="1600" spc="26" dirty="0" smtClean="0">
                <a:solidFill>
                  <a:srgbClr val="4D4E4E"/>
                </a:solidFill>
                <a:latin typeface="Arial"/>
                <a:cs typeface="Arial"/>
              </a:rPr>
              <a:t>proponenti hanno partecipato a </a:t>
            </a:r>
            <a:r>
              <a:rPr lang="it-IT" sz="1600" spc="26" dirty="0">
                <a:solidFill>
                  <a:srgbClr val="4D4E4E"/>
                </a:solidFill>
                <a:latin typeface="Arial"/>
                <a:cs typeface="Arial"/>
              </a:rPr>
              <a:t>incontri di co-progettazione per discutere le proprie idee e definirle in proposte </a:t>
            </a:r>
          </a:p>
          <a:p>
            <a:pPr marL="10860" marR="4344">
              <a:spcBef>
                <a:spcPts val="731"/>
              </a:spcBef>
            </a:pPr>
            <a:r>
              <a:rPr lang="it-IT" sz="1600" b="1" spc="-111" dirty="0">
                <a:solidFill>
                  <a:srgbClr val="426988"/>
                </a:solidFill>
                <a:latin typeface="Verdana"/>
                <a:cs typeface="Verdana"/>
              </a:rPr>
              <a:t>RISULTATO</a:t>
            </a:r>
            <a:r>
              <a:rPr sz="1600" b="1" spc="-111" dirty="0">
                <a:solidFill>
                  <a:srgbClr val="426988"/>
                </a:solidFill>
                <a:latin typeface="Verdana"/>
                <a:cs typeface="Verdana"/>
              </a:rPr>
              <a:t>:</a:t>
            </a:r>
            <a:r>
              <a:rPr sz="1600" b="1" spc="-81" dirty="0">
                <a:solidFill>
                  <a:srgbClr val="426988"/>
                </a:solidFill>
                <a:latin typeface="Verdana"/>
                <a:cs typeface="Verdana"/>
              </a:rPr>
              <a:t> </a:t>
            </a:r>
            <a:r>
              <a:rPr lang="it-IT" sz="1600" b="1" spc="-81" dirty="0" smtClean="0">
                <a:solidFill>
                  <a:srgbClr val="426988"/>
                </a:solidFill>
                <a:latin typeface="Verdana"/>
                <a:cs typeface="Verdana"/>
              </a:rPr>
              <a:t>25 </a:t>
            </a:r>
            <a:r>
              <a:rPr sz="1600" b="1" spc="-162" dirty="0" smtClean="0">
                <a:solidFill>
                  <a:srgbClr val="426988"/>
                </a:solidFill>
                <a:latin typeface="Verdana"/>
                <a:cs typeface="Verdana"/>
              </a:rPr>
              <a:t>PROPOS</a:t>
            </a:r>
            <a:r>
              <a:rPr lang="it-IT" sz="1600" b="1" spc="-162" dirty="0">
                <a:solidFill>
                  <a:srgbClr val="426988"/>
                </a:solidFill>
                <a:latin typeface="Verdana"/>
                <a:cs typeface="Verdana"/>
              </a:rPr>
              <a:t>TE</a:t>
            </a:r>
            <a:endParaRPr sz="16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766662" y="1197323"/>
            <a:ext cx="325837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860" algn="ctr">
              <a:spcBef>
                <a:spcPts val="1086"/>
              </a:spcBef>
            </a:pPr>
            <a:r>
              <a:rPr lang="it-IT" spc="162" dirty="0">
                <a:solidFill>
                  <a:srgbClr val="224C64"/>
                </a:solidFill>
                <a:latin typeface="Trebuchet MS"/>
                <a:cs typeface="Arial"/>
              </a:rPr>
              <a:t>1. START: INFORMAZIONE (aprile </a:t>
            </a:r>
            <a:r>
              <a:rPr lang="it-IT" spc="162" dirty="0" smtClean="0">
                <a:solidFill>
                  <a:srgbClr val="224C64"/>
                </a:solidFill>
                <a:latin typeface="Trebuchet MS"/>
                <a:cs typeface="Arial"/>
              </a:rPr>
              <a:t>2019)</a:t>
            </a:r>
            <a:endParaRPr lang="it-IT" sz="1400" spc="-30" dirty="0">
              <a:solidFill>
                <a:srgbClr val="4D4E4E"/>
              </a:solidFill>
              <a:latin typeface="Arial"/>
              <a:cs typeface="Arial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73" y="2817484"/>
            <a:ext cx="1313111" cy="1531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magine 27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360873" y="274638"/>
            <a:ext cx="6131024" cy="11347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Partecipazione alla votazione finale 2019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3779912" y="1724679"/>
            <a:ext cx="4968552" cy="3834750"/>
          </a:xfr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4000" b="1" dirty="0" smtClean="0"/>
              <a:t>     </a:t>
            </a:r>
            <a:r>
              <a:rPr lang="it-IT" sz="4000" b="1" dirty="0" smtClean="0">
                <a:solidFill>
                  <a:schemeClr val="bg1"/>
                </a:solidFill>
              </a:rPr>
              <a:t>VOTANTI </a:t>
            </a:r>
          </a:p>
          <a:p>
            <a:pPr marL="0" indent="0">
              <a:buNone/>
            </a:pPr>
            <a:r>
              <a:rPr lang="it-IT" sz="4000" b="1" dirty="0" smtClean="0">
                <a:solidFill>
                  <a:schemeClr val="bg1"/>
                </a:solidFill>
              </a:rPr>
              <a:t>         1367</a:t>
            </a:r>
          </a:p>
          <a:p>
            <a:pPr marL="0" indent="0">
              <a:buNone/>
            </a:pPr>
            <a:r>
              <a:rPr lang="it-IT" sz="4000" b="1" dirty="0">
                <a:solidFill>
                  <a:schemeClr val="bg1"/>
                </a:solidFill>
              </a:rPr>
              <a:t> </a:t>
            </a:r>
            <a:r>
              <a:rPr lang="it-IT" sz="4000" b="1" dirty="0" smtClean="0">
                <a:solidFill>
                  <a:schemeClr val="bg1"/>
                </a:solidFill>
              </a:rPr>
              <a:t>      </a:t>
            </a:r>
            <a:r>
              <a:rPr lang="it-IT" sz="2400" b="1" dirty="0" smtClean="0">
                <a:solidFill>
                  <a:schemeClr val="bg1"/>
                </a:solidFill>
              </a:rPr>
              <a:t>3,14% degli 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chemeClr val="bg1"/>
                </a:solidFill>
              </a:rPr>
              <a:t>        aventi diritto*</a:t>
            </a:r>
          </a:p>
          <a:p>
            <a:pPr marL="0" indent="0">
              <a:buNone/>
            </a:pPr>
            <a:endParaRPr lang="it-IT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b="1" dirty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        </a:t>
            </a:r>
            <a:r>
              <a:rPr lang="it-IT" sz="2000" b="1" dirty="0" smtClean="0">
                <a:solidFill>
                  <a:schemeClr val="bg1"/>
                </a:solidFill>
              </a:rPr>
              <a:t>(*43.446 residenti di età dai 16 anni)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251520" y="2192191"/>
            <a:ext cx="3916632" cy="2900443"/>
          </a:xfr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/>
              <a:t>                </a:t>
            </a:r>
          </a:p>
          <a:p>
            <a:pPr marL="0" indent="0" algn="ctr">
              <a:buNone/>
            </a:pPr>
            <a:r>
              <a:rPr lang="it-IT" sz="4000" b="1" dirty="0"/>
              <a:t> </a:t>
            </a:r>
            <a:r>
              <a:rPr lang="it-IT" sz="4000" b="1" dirty="0" smtClean="0"/>
              <a:t>                  </a:t>
            </a:r>
            <a:r>
              <a:rPr lang="it-IT" sz="4000" b="1" dirty="0" smtClean="0">
                <a:solidFill>
                  <a:schemeClr val="bg1"/>
                </a:solidFill>
              </a:rPr>
              <a:t>VOTI              </a:t>
            </a: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FFFF00"/>
                </a:solidFill>
              </a:rPr>
              <a:t>                   </a:t>
            </a:r>
            <a:r>
              <a:rPr lang="it-IT" sz="4000" b="1" dirty="0" smtClean="0">
                <a:solidFill>
                  <a:schemeClr val="bg1"/>
                </a:solidFill>
              </a:rPr>
              <a:t>2859</a:t>
            </a:r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67" y="2465877"/>
            <a:ext cx="2016224" cy="2352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785" y="2192191"/>
            <a:ext cx="2016224" cy="2352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44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Trend della partecipazione</a:t>
            </a:r>
            <a:endParaRPr lang="it-IT" dirty="0"/>
          </a:p>
        </p:txBody>
      </p:sp>
      <p:sp>
        <p:nvSpPr>
          <p:cNvPr id="6" name="Freccia in su 5"/>
          <p:cNvSpPr/>
          <p:nvPr/>
        </p:nvSpPr>
        <p:spPr>
          <a:xfrm rot="2870443">
            <a:off x="2761774" y="2153575"/>
            <a:ext cx="370384" cy="72008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308915" y="1800454"/>
            <a:ext cx="100811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+ 67,3%</a:t>
            </a:r>
            <a:endParaRPr lang="it-IT" b="1" dirty="0"/>
          </a:p>
        </p:txBody>
      </p:sp>
      <p:graphicFrame>
        <p:nvGraphicFramePr>
          <p:cNvPr id="19" name="Gra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194212"/>
              </p:ext>
            </p:extLst>
          </p:nvPr>
        </p:nvGraphicFramePr>
        <p:xfrm>
          <a:off x="1475656" y="1947818"/>
          <a:ext cx="6746304" cy="371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Freccia in su 19"/>
          <p:cNvSpPr/>
          <p:nvPr/>
        </p:nvSpPr>
        <p:spPr>
          <a:xfrm rot="2870443">
            <a:off x="6008866" y="3150645"/>
            <a:ext cx="370384" cy="72008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6771108" y="2796630"/>
            <a:ext cx="87380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+ 60%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60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403648" y="130362"/>
            <a:ext cx="6131024" cy="1134700"/>
          </a:xfrm>
        </p:spPr>
        <p:txBody>
          <a:bodyPr>
            <a:normAutofit/>
          </a:bodyPr>
          <a:lstStyle/>
          <a:p>
            <a:r>
              <a:rPr lang="it-IT" dirty="0" smtClean="0"/>
              <a:t>Modalità di voto 2019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069891"/>
              </p:ext>
            </p:extLst>
          </p:nvPr>
        </p:nvGraphicFramePr>
        <p:xfrm>
          <a:off x="1580940" y="1582604"/>
          <a:ext cx="598331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08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403648" y="130362"/>
            <a:ext cx="6131024" cy="1134700"/>
          </a:xfrm>
        </p:spPr>
        <p:txBody>
          <a:bodyPr>
            <a:normAutofit/>
          </a:bodyPr>
          <a:lstStyle/>
          <a:p>
            <a:r>
              <a:rPr lang="it-IT" dirty="0" smtClean="0"/>
              <a:t>Trend modalità di voto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600796"/>
              </p:ext>
            </p:extLst>
          </p:nvPr>
        </p:nvGraphicFramePr>
        <p:xfrm>
          <a:off x="1328912" y="1500202"/>
          <a:ext cx="6487369" cy="397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Freccia in su 11"/>
          <p:cNvSpPr/>
          <p:nvPr/>
        </p:nvSpPr>
        <p:spPr>
          <a:xfrm rot="4900829">
            <a:off x="5932375" y="1248951"/>
            <a:ext cx="370384" cy="72008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su 12"/>
          <p:cNvSpPr/>
          <p:nvPr/>
        </p:nvSpPr>
        <p:spPr>
          <a:xfrm rot="5699327">
            <a:off x="3106388" y="2062836"/>
            <a:ext cx="370384" cy="72008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619672" y="71221"/>
            <a:ext cx="5616624" cy="11967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Graduatoria delle priorità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72765"/>
              </p:ext>
            </p:extLst>
          </p:nvPr>
        </p:nvGraphicFramePr>
        <p:xfrm>
          <a:off x="448087" y="1428533"/>
          <a:ext cx="8249019" cy="442894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2275"/>
                <a:gridCol w="2803275"/>
                <a:gridCol w="1836543"/>
                <a:gridCol w="963187"/>
                <a:gridCol w="1093739"/>
              </a:tblGrid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N.</a:t>
                      </a:r>
                      <a:r>
                        <a:rPr lang="it-IT" baseline="0" dirty="0" smtClean="0"/>
                        <a:t> PROGETTO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TITOLO PROGETTO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BUDGET (EURO)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N.</a:t>
                      </a:r>
                      <a:r>
                        <a:rPr lang="it-IT" baseline="0" dirty="0" smtClean="0"/>
                        <a:t> VOTI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 i="1" dirty="0" smtClean="0"/>
                        <a:t>posizione</a:t>
                      </a:r>
                      <a:endParaRPr lang="it-IT" b="0" i="1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16</a:t>
                      </a:r>
                      <a:endParaRPr lang="it-IT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VIVIAMO INSIEME LE PERIFERIE: RIQUALIFICAZIONE E ATTREZZATURE</a:t>
                      </a:r>
                      <a:r>
                        <a:rPr lang="it-IT" b="1" baseline="0" dirty="0" smtClean="0"/>
                        <a:t> PER LE AREE VERDI DI COLLE APERTO, CITTADELLA, FORMIGOSA E RABIN</a:t>
                      </a:r>
                      <a:endParaRPr lang="it-IT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150.000</a:t>
                      </a:r>
                    </a:p>
                    <a:p>
                      <a:pPr algn="l"/>
                      <a:r>
                        <a:rPr lang="it-IT" b="1" dirty="0" smtClean="0"/>
                        <a:t>Investimenti</a:t>
                      </a:r>
                      <a:endParaRPr lang="it-IT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435</a:t>
                      </a:r>
                      <a:endParaRPr lang="it-IT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MANTOVA IN BICI: BELLA, CHIARA E SICURA!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40.000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0" dirty="0" smtClean="0"/>
                        <a:t>346</a:t>
                      </a:r>
                      <a:endParaRPr lang="it-IT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7</a:t>
                      </a:r>
                      <a:endParaRPr lang="it-IT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IMPARO LA BIODIVERSITÀ</a:t>
                      </a:r>
                      <a:endParaRPr lang="it-IT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20.000 </a:t>
                      </a:r>
                    </a:p>
                    <a:p>
                      <a:pPr algn="l"/>
                      <a:r>
                        <a:rPr lang="it-IT" b="1" dirty="0" smtClean="0"/>
                        <a:t>Spese correnti</a:t>
                      </a:r>
                      <a:endParaRPr lang="it-IT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345</a:t>
                      </a:r>
                      <a:endParaRPr lang="it-IT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IL PRIMO SKATEPARK A MANTOVA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150.000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0" dirty="0" smtClean="0"/>
                        <a:t>254</a:t>
                      </a:r>
                      <a:endParaRPr lang="it-IT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619672" y="71221"/>
            <a:ext cx="5616624" cy="11967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Graduatoria delle priorità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370000"/>
              </p:ext>
            </p:extLst>
          </p:nvPr>
        </p:nvGraphicFramePr>
        <p:xfrm>
          <a:off x="448087" y="1428533"/>
          <a:ext cx="8249019" cy="50690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2275"/>
                <a:gridCol w="2803275"/>
                <a:gridCol w="1836543"/>
                <a:gridCol w="963187"/>
                <a:gridCol w="1093739"/>
              </a:tblGrid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N.</a:t>
                      </a:r>
                      <a:r>
                        <a:rPr lang="it-IT" baseline="0" dirty="0" smtClean="0"/>
                        <a:t> PROGETTO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TITOLO PROGETTO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BUDGET (EURO)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N.</a:t>
                      </a:r>
                      <a:r>
                        <a:rPr lang="it-IT" baseline="0" dirty="0" smtClean="0"/>
                        <a:t> VOTI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 i="1" dirty="0" smtClean="0"/>
                        <a:t>posizione</a:t>
                      </a:r>
                      <a:endParaRPr lang="it-IT" b="0" i="1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RISTRUTTURAZIONE EX FORTE DI LUNETTA PER EVENTI CULTURALI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150.000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212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GIOCARE NEI PARCHI: BASKET 3X3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80.000 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210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SOSTITUZIONE DEI SERVIZI PUBBLICI IN PIAZZA PALLONE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80.000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148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STRADE SICURE – ATTRAVERSAMENTO STATALE BORGO ANGELI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60.000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145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HUB SANT’AGNESE 10: RIQUALIFICHIAMO LA NOSTRA OFFICINA CREATIVA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80.000 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134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195" y="5644563"/>
            <a:ext cx="9142805" cy="1213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>
              <a:solidFill>
                <a:prstClr val="black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619672" y="71221"/>
            <a:ext cx="5616624" cy="11967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Graduatoria delle priorità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88207"/>
              </p:ext>
            </p:extLst>
          </p:nvPr>
        </p:nvGraphicFramePr>
        <p:xfrm>
          <a:off x="448087" y="1428533"/>
          <a:ext cx="8249019" cy="45203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2275"/>
                <a:gridCol w="2803275"/>
                <a:gridCol w="1836543"/>
                <a:gridCol w="963187"/>
                <a:gridCol w="1093739"/>
              </a:tblGrid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N.</a:t>
                      </a:r>
                      <a:r>
                        <a:rPr lang="it-IT" baseline="0" dirty="0" smtClean="0"/>
                        <a:t> PROGETTO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TITOLO PROGETTO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BUDGET (EURO)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N.</a:t>
                      </a:r>
                      <a:r>
                        <a:rPr lang="it-IT" baseline="0" dirty="0" smtClean="0"/>
                        <a:t> VOTI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0" i="1" dirty="0" smtClean="0"/>
                        <a:t>posizione</a:t>
                      </a:r>
                      <a:endParaRPr lang="it-IT" b="0" i="1" dirty="0"/>
                    </a:p>
                  </a:txBody>
                  <a:tcPr/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3</a:t>
                      </a:r>
                      <a:endParaRPr lang="it-IT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DOPOSCUOLA</a:t>
                      </a:r>
                      <a:endParaRPr lang="it-IT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50.000</a:t>
                      </a:r>
                    </a:p>
                    <a:p>
                      <a:pPr algn="l"/>
                      <a:r>
                        <a:rPr lang="it-IT" b="1" dirty="0" smtClean="0"/>
                        <a:t>Spese correnti</a:t>
                      </a:r>
                      <a:endParaRPr lang="it-IT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 smtClean="0"/>
                        <a:t>130</a:t>
                      </a:r>
                      <a:endParaRPr lang="it-IT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UN CENTRO PER TUTTI I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BISOGNI. NUOVI SERVIZI IGIENICI PER LA BIBLIOTECA BARATTA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60.000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125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ARRAMPICHIAMO INSIEME A LUNETTA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100.000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123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MANUTENZIONE E PULIZIA DEI MURI ESTERNI E DEL CORTILE DELLA BIBLIOTECA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150.000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87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497027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RABIN FITNESS AREA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60.000</a:t>
                      </a:r>
                    </a:p>
                    <a:p>
                      <a:pPr algn="l"/>
                      <a:r>
                        <a:rPr lang="it-IT" dirty="0" smtClean="0"/>
                        <a:t>Investimenti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74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i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it-IT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D10D589-1253-44FD-9519-FBDE8060F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17" y="71221"/>
            <a:ext cx="1252983" cy="12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2053</TotalTime>
  <Words>831</Words>
  <Application>Microsoft Office PowerPoint</Application>
  <PresentationFormat>Presentazione su schermo (4:3)</PresentationFormat>
  <Paragraphs>187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Gotham Light</vt:lpstr>
      <vt:lpstr>Trebuchet MS</vt:lpstr>
      <vt:lpstr>Verdana</vt:lpstr>
      <vt:lpstr>1_Tema di Office</vt:lpstr>
      <vt:lpstr>Office Theme</vt:lpstr>
      <vt:lpstr>«IDEE IN COMUNE» Bilancio Partecipativo della Città di Mantova  (seconda edizione)  RISULTATI VOTAZIONE FINALE  </vt:lpstr>
      <vt:lpstr>PROCESSO PARTECIPATIVO</vt:lpstr>
      <vt:lpstr>Partecipazione alla votazione finale 2019</vt:lpstr>
      <vt:lpstr>Trend della partecipazione</vt:lpstr>
      <vt:lpstr>Modalità di voto 2019</vt:lpstr>
      <vt:lpstr>Trend modalità di voto</vt:lpstr>
      <vt:lpstr>Graduatoria delle priorità</vt:lpstr>
      <vt:lpstr>Graduatoria delle priorità</vt:lpstr>
      <vt:lpstr>Graduatoria delle priorità</vt:lpstr>
      <vt:lpstr>Graduatoria delle priorità</vt:lpstr>
      <vt:lpstr>Cosa finanziamo</vt:lpstr>
      <vt:lpstr>Progetti finanziati</vt:lpstr>
      <vt:lpstr>Progetti finanziati</vt:lpstr>
      <vt:lpstr>Progetti finanziati</vt:lpstr>
      <vt:lpstr>Monitoraggio progetti finanziati</vt:lpstr>
      <vt:lpstr>Monitoraggio progetti finanziati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Bilancio del Comune</dc:title>
  <dc:creator>Diani Daniela</dc:creator>
  <cp:lastModifiedBy>Andrea Vincenzi</cp:lastModifiedBy>
  <cp:revision>278</cp:revision>
  <cp:lastPrinted>2016-04-12T14:20:55Z</cp:lastPrinted>
  <dcterms:created xsi:type="dcterms:W3CDTF">2016-04-07T07:25:37Z</dcterms:created>
  <dcterms:modified xsi:type="dcterms:W3CDTF">2019-11-15T09:20:06Z</dcterms:modified>
</cp:coreProperties>
</file>